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BE758B-5F7B-47F4-A9EB-D1D6957311D8}">
  <a:tblStyle styleId="{6DBE758B-5F7B-47F4-A9EB-D1D6957311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1cedc0f9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e1cedc0f94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1cedc0f9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1cedc0f9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1cedc0f94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1cedc0f94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1cedc0f94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e1cedc0f94_0_3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cedc0f94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cedc0f94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123ed9a3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123ed9a3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123ed9a3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123ed9a3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123ed9a35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123ed9a3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23ed9a3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123ed9a3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123ed9a3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123ed9a3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123ed9a3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e123ed9a3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123ed9a3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123ed9a3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123ed9a3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123ed9a3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123ed9a3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e123ed9a35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123ed9a3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123ed9a3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123ed9a3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123ed9a3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123ed9a3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123ed9a3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123ed9a3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123ed9a3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1cedc0f94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e1cedc0f94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1cedc0f94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1cedc0f94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1cedc0f94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1cedc0f94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1cedc0f94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1cedc0f94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1cedc0f94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e1cedc0f94_0_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1cedc0f94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1cedc0f94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1cedc0f94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1cedc0f94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hyperlink" Target="http://www.immersivelabs.com/" TargetMode="External"/><Relationship Id="rId5" Type="http://schemas.openxmlformats.org/officeDocument/2006/relationships/hyperlink" Target="mailto:enquiries@immersivelabs.com" TargetMode="External"/><Relationship Id="rId6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390111" y="1471554"/>
            <a:ext cx="68580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90111" y="2679165"/>
            <a:ext cx="685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183880">
            <a:off x="6097716" y="-172249"/>
            <a:ext cx="4333743" cy="548799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/>
          <p:nvPr/>
        </p:nvSpPr>
        <p:spPr>
          <a:xfrm>
            <a:off x="0" y="0"/>
            <a:ext cx="1103100" cy="32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02" y="376955"/>
            <a:ext cx="345757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387626" y="3764549"/>
            <a:ext cx="2780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3" type="body"/>
          </p:nvPr>
        </p:nvSpPr>
        <p:spPr>
          <a:xfrm>
            <a:off x="387626" y="4057650"/>
            <a:ext cx="2780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6330461" y="0"/>
            <a:ext cx="28137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56000">
                <a:schemeClr val="dk1"/>
              </a:gs>
              <a:gs pos="100000">
                <a:srgbClr val="FFFFFF">
                  <a:alpha val="41960"/>
                </a:srgbClr>
              </a:gs>
            </a:gsLst>
            <a:lin ang="120011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48526" y="1"/>
            <a:ext cx="42954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>
            <p:ph type="ctrTitle"/>
          </p:nvPr>
        </p:nvSpPr>
        <p:spPr>
          <a:xfrm>
            <a:off x="390111" y="1541892"/>
            <a:ext cx="50013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90111" y="2749503"/>
            <a:ext cx="500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 amt="6000"/>
          </a:blip>
          <a:srcRect b="2467" l="-40" r="39" t="369"/>
          <a:stretch/>
        </p:blipFill>
        <p:spPr>
          <a:xfrm rot="6419999">
            <a:off x="6459542" y="2586068"/>
            <a:ext cx="4258988" cy="232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Edge Content - Dark" type="obj">
  <p:cSld name="OBJECT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6330461" y="0"/>
            <a:ext cx="28137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56000">
                <a:schemeClr val="dk1"/>
              </a:gs>
              <a:gs pos="100000">
                <a:srgbClr val="FFFFFF">
                  <a:alpha val="41960"/>
                </a:srgbClr>
              </a:gs>
            </a:gsLst>
            <a:lin ang="120011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480060" y="449580"/>
            <a:ext cx="84429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480060" y="1264921"/>
            <a:ext cx="8458200" cy="3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Edge Content/Subtitle - Dark">
  <p:cSld name="Blue Edge Content/Subtitle - Dark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6330461" y="0"/>
            <a:ext cx="28137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56000">
                <a:schemeClr val="dk1"/>
              </a:gs>
              <a:gs pos="100000">
                <a:srgbClr val="FFFFFF">
                  <a:alpha val="41960"/>
                </a:srgbClr>
              </a:gs>
            </a:gsLst>
            <a:lin ang="120011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 txBox="1"/>
          <p:nvPr>
            <p:ph type="title"/>
          </p:nvPr>
        </p:nvSpPr>
        <p:spPr>
          <a:xfrm>
            <a:off x="480060" y="449580"/>
            <a:ext cx="84429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80060" y="1364146"/>
            <a:ext cx="84582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80060" y="962025"/>
            <a:ext cx="84234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- Dark" type="twoObj">
  <p:cSld name="TWO_OBJECTS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6330461" y="0"/>
            <a:ext cx="28137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56000">
                <a:schemeClr val="dk1"/>
              </a:gs>
              <a:gs pos="100000">
                <a:srgbClr val="FFFFFF">
                  <a:alpha val="41960"/>
                </a:srgbClr>
              </a:gs>
            </a:gsLst>
            <a:lin ang="120011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480060" y="449580"/>
            <a:ext cx="84429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479180" y="1369219"/>
            <a:ext cx="4163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752241" y="1369219"/>
            <a:ext cx="4163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Subtitle - Dark">
  <p:cSld name="2 Column Subtitle - Dark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6330461" y="0"/>
            <a:ext cx="28137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56000">
                <a:schemeClr val="dk1"/>
              </a:gs>
              <a:gs pos="100000">
                <a:srgbClr val="FFFFFF">
                  <a:alpha val="41960"/>
                </a:srgbClr>
              </a:gs>
            </a:gsLst>
            <a:lin ang="120011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480060" y="449580"/>
            <a:ext cx="84429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479180" y="1688123"/>
            <a:ext cx="4163100" cy="28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4752241" y="1688123"/>
            <a:ext cx="4163100" cy="28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3" type="body"/>
          </p:nvPr>
        </p:nvSpPr>
        <p:spPr>
          <a:xfrm>
            <a:off x="480061" y="1278548"/>
            <a:ext cx="41535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4" type="body"/>
          </p:nvPr>
        </p:nvSpPr>
        <p:spPr>
          <a:xfrm>
            <a:off x="4743450" y="1278548"/>
            <a:ext cx="41535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- Dark">
  <p:cSld name="3 Column - Dark"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6330461" y="0"/>
            <a:ext cx="28137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56000">
                <a:schemeClr val="dk1"/>
              </a:gs>
              <a:gs pos="100000">
                <a:srgbClr val="FFFFFF">
                  <a:alpha val="41960"/>
                </a:srgbClr>
              </a:gs>
            </a:gsLst>
            <a:lin ang="120011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0"/>
          <p:cNvSpPr txBox="1"/>
          <p:nvPr>
            <p:ph type="title"/>
          </p:nvPr>
        </p:nvSpPr>
        <p:spPr>
          <a:xfrm>
            <a:off x="480060" y="449580"/>
            <a:ext cx="84429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479180" y="1369219"/>
            <a:ext cx="2721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2" type="body"/>
          </p:nvPr>
        </p:nvSpPr>
        <p:spPr>
          <a:xfrm>
            <a:off x="3338878" y="1369219"/>
            <a:ext cx="2721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3" type="body"/>
          </p:nvPr>
        </p:nvSpPr>
        <p:spPr>
          <a:xfrm>
            <a:off x="6198577" y="1369219"/>
            <a:ext cx="2721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Dark">
  <p:cSld name="Image Right - Dark"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480060" y="449580"/>
            <a:ext cx="43479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480061" y="1264921"/>
            <a:ext cx="4355700" cy="3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21"/>
          <p:cNvSpPr/>
          <p:nvPr>
            <p:ph idx="2" type="pic"/>
          </p:nvPr>
        </p:nvSpPr>
        <p:spPr>
          <a:xfrm>
            <a:off x="5213839" y="0"/>
            <a:ext cx="3930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ED0FA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Dark">
  <p:cSld name="Image Left - Dark"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4572000" y="449580"/>
            <a:ext cx="43479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4572001" y="1264921"/>
            <a:ext cx="4355700" cy="3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22"/>
          <p:cNvSpPr/>
          <p:nvPr/>
        </p:nvSpPr>
        <p:spPr>
          <a:xfrm>
            <a:off x="0" y="0"/>
            <a:ext cx="791400" cy="36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2"/>
          <p:cNvSpPr/>
          <p:nvPr>
            <p:ph idx="2" type="pic"/>
          </p:nvPr>
        </p:nvSpPr>
        <p:spPr>
          <a:xfrm>
            <a:off x="0" y="0"/>
            <a:ext cx="3930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ED0FA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Dark" type="titleOnly">
  <p:cSld name="TITLE_ONLY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/>
          <p:nvPr/>
        </p:nvSpPr>
        <p:spPr>
          <a:xfrm>
            <a:off x="6330461" y="0"/>
            <a:ext cx="28137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56000">
                <a:schemeClr val="dk1"/>
              </a:gs>
              <a:gs pos="100000">
                <a:srgbClr val="FFFFFF">
                  <a:alpha val="41960"/>
                </a:srgbClr>
              </a:gs>
            </a:gsLst>
            <a:lin ang="120011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3"/>
          <p:cNvSpPr txBox="1"/>
          <p:nvPr>
            <p:ph type="title"/>
          </p:nvPr>
        </p:nvSpPr>
        <p:spPr>
          <a:xfrm>
            <a:off x="480060" y="449580"/>
            <a:ext cx="84429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 type="blank">
  <p:cSld name="BLANK"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/>
          <p:nvPr/>
        </p:nvSpPr>
        <p:spPr>
          <a:xfrm>
            <a:off x="6330461" y="0"/>
            <a:ext cx="28137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56000">
                <a:schemeClr val="dk1"/>
              </a:gs>
              <a:gs pos="100000">
                <a:srgbClr val="FFFFFF">
                  <a:alpha val="41960"/>
                </a:srgbClr>
              </a:gs>
            </a:gsLst>
            <a:lin ang="120011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6330461" y="0"/>
            <a:ext cx="28137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56000">
                <a:schemeClr val="dk1"/>
              </a:gs>
              <a:gs pos="100000">
                <a:srgbClr val="FFFFFF">
                  <a:alpha val="41960"/>
                </a:srgbClr>
              </a:gs>
            </a:gsLst>
            <a:lin ang="120011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 txBox="1"/>
          <p:nvPr>
            <p:ph type="title"/>
          </p:nvPr>
        </p:nvSpPr>
        <p:spPr>
          <a:xfrm>
            <a:off x="350520" y="1917895"/>
            <a:ext cx="84429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6"/>
          <p:cNvPicPr preferRelativeResize="0"/>
          <p:nvPr/>
        </p:nvPicPr>
        <p:blipFill rotWithShape="1">
          <a:blip r:embed="rId2">
            <a:alphaModFix amt="6000"/>
          </a:blip>
          <a:srcRect b="0" l="0" r="5446" t="0"/>
          <a:stretch/>
        </p:blipFill>
        <p:spPr>
          <a:xfrm rot="2">
            <a:off x="-10252" y="-15353"/>
            <a:ext cx="9154251" cy="51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6"/>
          <p:cNvSpPr/>
          <p:nvPr/>
        </p:nvSpPr>
        <p:spPr>
          <a:xfrm>
            <a:off x="0" y="0"/>
            <a:ext cx="791400" cy="36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6"/>
          <p:cNvSpPr/>
          <p:nvPr/>
        </p:nvSpPr>
        <p:spPr>
          <a:xfrm rot="5400000">
            <a:off x="2004000" y="-1996314"/>
            <a:ext cx="5136000" cy="9144000"/>
          </a:xfrm>
          <a:prstGeom prst="rect">
            <a:avLst/>
          </a:prstGeom>
          <a:gradFill>
            <a:gsLst>
              <a:gs pos="0">
                <a:srgbClr val="16183B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1098" y="-298938"/>
            <a:ext cx="4621804" cy="462180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6"/>
          <p:cNvSpPr txBox="1"/>
          <p:nvPr/>
        </p:nvSpPr>
        <p:spPr>
          <a:xfrm>
            <a:off x="2704910" y="4584127"/>
            <a:ext cx="373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GB" sz="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www.immersivelabs.com</a:t>
            </a:r>
            <a:r>
              <a:rPr b="1" i="0" lang="en-GB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 </a:t>
            </a:r>
            <a:r>
              <a:rPr b="0" i="0" lang="en-GB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| </a:t>
            </a:r>
            <a:r>
              <a:rPr b="0" i="0" lang="en-GB" sz="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enquiries@immersivelabs.com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15725" y="3430817"/>
            <a:ext cx="3712550" cy="1237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80060" y="449580"/>
            <a:ext cx="84429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80060" y="1264921"/>
            <a:ext cx="8458200" cy="3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ED0FA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preencoded.png" id="53" name="Google Shape;53;p13">
            <a:hlinkClick action="ppaction://hlinkshowjump?jump=firstslide"/>
          </p:cNvPr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8560" y="0"/>
            <a:ext cx="251460" cy="25146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408670" y="4863736"/>
            <a:ext cx="352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7C3C"/>
              </a:buClr>
              <a:buSzPts val="500"/>
              <a:buFont typeface="Arial"/>
              <a:buNone/>
            </a:pPr>
            <a:fld id="{00000000-1234-1234-1234-123412341234}" type="slidenum">
              <a:rPr b="0" i="0" lang="en-GB" sz="500" u="none" cap="none" strike="noStrike">
                <a:solidFill>
                  <a:srgbClr val="FF7C3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500" u="none" cap="none" strike="noStrike">
              <a:solidFill>
                <a:srgbClr val="FF7C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niccs.cisa.gov/workforce-development/cyber-security-workforce-framework/systems-analysi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niccs.cisa.gov/workforce-development/cyber-security-workforce-framework/systems-analysi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niccs.cisa.gov/workforce-development/cyber-security-workforce-framework/knowledge?id=All&amp;description=All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niccs.cisa.gov/workforce-development/cyber-security-workforce-framework/skills" TargetMode="External"/><Relationship Id="rId4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niccs.cisa.gov/workforce-development/cyber-security-workforce-framework/abilities" TargetMode="External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niccs.cisa.gov/workforce-development/cyber-security-workforce-framework/tasks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niccs.cisa.gov/workforce-development/cyber-security-workforce-framework/cyber-defense-analysi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niccs.cisa.gov/workforce-development/cyber-security-workforce-framework/incident-respon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ctrTitle"/>
          </p:nvPr>
        </p:nvSpPr>
        <p:spPr>
          <a:xfrm>
            <a:off x="390111" y="1471554"/>
            <a:ext cx="68580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GB"/>
              <a:t>DfE Northern Ireland</a:t>
            </a:r>
            <a:endParaRPr/>
          </a:p>
        </p:txBody>
      </p:sp>
      <p:sp>
        <p:nvSpPr>
          <p:cNvPr id="125" name="Google Shape;125;p27"/>
          <p:cNvSpPr txBox="1"/>
          <p:nvPr>
            <p:ph idx="1" type="subTitle"/>
          </p:nvPr>
        </p:nvSpPr>
        <p:spPr>
          <a:xfrm>
            <a:off x="390111" y="2679165"/>
            <a:ext cx="685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NIST NICE Mapping</a:t>
            </a:r>
            <a:endParaRPr/>
          </a:p>
        </p:txBody>
      </p:sp>
      <p:sp>
        <p:nvSpPr>
          <p:cNvPr id="126" name="Google Shape;126;p27"/>
          <p:cNvSpPr txBox="1"/>
          <p:nvPr>
            <p:ph idx="3" type="body"/>
          </p:nvPr>
        </p:nvSpPr>
        <p:spPr>
          <a:xfrm>
            <a:off x="387626" y="4057650"/>
            <a:ext cx="2780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17.06.2021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Systems Security Analyst</a:t>
            </a:r>
            <a:endParaRPr/>
          </a:p>
        </p:txBody>
      </p:sp>
      <p:sp>
        <p:nvSpPr>
          <p:cNvPr id="178" name="Google Shape;17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objective is aligned to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NICE Systems Security Analyst Work Role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It is for anyone who is interested in developing and testing secure systems.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Labs:</a:t>
            </a:r>
            <a:r>
              <a:rPr lang="en-GB"/>
              <a:t> 20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Difficulty Level:</a:t>
            </a:r>
            <a:r>
              <a:rPr lang="en-GB"/>
              <a:t> </a:t>
            </a:r>
            <a:r>
              <a:rPr lang="en-GB"/>
              <a:t>Intermediate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Skills: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Cloud Fundamentals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Scanning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Secure Fundamentals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Vulnerability Assessment Manager</a:t>
            </a:r>
            <a:endParaRPr/>
          </a:p>
        </p:txBody>
      </p:sp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This objective is aligned to the </a:t>
            </a:r>
            <a:r>
              <a:rPr lang="en-GB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NICE Systems Security Analyst Work Role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It is </a:t>
            </a:r>
            <a:r>
              <a:rPr lang="en-GB"/>
              <a:t>for anyone who is interested in carrying out penetration tests to assess and identify vulnerabilities in systems and networks.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Labs:</a:t>
            </a:r>
            <a:r>
              <a:rPr lang="en-GB"/>
              <a:t> 35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Difficulty Level:</a:t>
            </a:r>
            <a:r>
              <a:rPr lang="en-GB"/>
              <a:t> </a:t>
            </a:r>
            <a:r>
              <a:rPr lang="en-GB"/>
              <a:t>Intermediate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Skills: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Intro to Web App Hacking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Introduction to Penetration Testing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Introduction to Incident Response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OSINT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Scanning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type="ctrTitle"/>
          </p:nvPr>
        </p:nvSpPr>
        <p:spPr>
          <a:xfrm>
            <a:off x="390111" y="1541892"/>
            <a:ext cx="50013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GB"/>
              <a:t>NICE Mapping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NICE Framework</a:t>
            </a:r>
            <a:endParaRPr/>
          </a:p>
        </p:txBody>
      </p:sp>
      <p:sp>
        <p:nvSpPr>
          <p:cNvPr id="195" name="Google Shape;19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The NICE Framework consists of 52 Common Cyber Security Work Roles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Each Work Role is comprised of specific knowledge, skills and abilities (KSA) required to perform tasks (T) in the Work Role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All of the Skills on Immersive Labs have been mapped to NICE KSATs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Therefore, c</a:t>
            </a:r>
            <a:r>
              <a:rPr lang="en-GB"/>
              <a:t>ompleting the 7 Objectives detailed above will develop and evidence candidates’ skills across the identified NICE KSATs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Further Detail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>
                <a:highlight>
                  <a:schemeClr val="lt1"/>
                </a:highlight>
              </a:rPr>
              <a:t>Slide 14 shows the number of KSATs that have been mapped to each Skill within the 7 NI Cyber Gateway Objectives</a:t>
            </a:r>
            <a:endParaRPr>
              <a:highlight>
                <a:schemeClr val="lt1"/>
              </a:highlight>
            </a:endParaRPr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>
                <a:highlight>
                  <a:schemeClr val="lt1"/>
                </a:highlight>
              </a:rPr>
              <a:t>Slide 15 - 21 shows in detail the </a:t>
            </a:r>
            <a:r>
              <a:rPr lang="en-GB">
                <a:highlight>
                  <a:schemeClr val="lt1"/>
                </a:highlight>
              </a:rPr>
              <a:t>specific</a:t>
            </a:r>
            <a:r>
              <a:rPr lang="en-GB">
                <a:highlight>
                  <a:schemeClr val="lt1"/>
                </a:highlight>
              </a:rPr>
              <a:t> KSATs mapped to each of the </a:t>
            </a:r>
            <a:r>
              <a:rPr lang="en-GB">
                <a:highlight>
                  <a:schemeClr val="lt1"/>
                </a:highlight>
              </a:rPr>
              <a:t>7 NI Cyber Gateway Objectives</a:t>
            </a:r>
            <a:endParaRPr>
              <a:highlight>
                <a:schemeClr val="lt1"/>
              </a:highlight>
            </a:endParaRPr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>
                <a:highlight>
                  <a:schemeClr val="lt1"/>
                </a:highlight>
              </a:rPr>
              <a:t>Slide 20 - 23 shows all of the KSATs mapped to all of the Skills in all </a:t>
            </a:r>
            <a:r>
              <a:rPr lang="en-GB">
                <a:highlight>
                  <a:schemeClr val="lt1"/>
                </a:highlight>
              </a:rPr>
              <a:t>7 NI Cyber Gateway Objectives</a:t>
            </a:r>
            <a:endParaRPr>
              <a:highlight>
                <a:schemeClr val="lt1"/>
              </a:highlight>
            </a:endParaRPr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>
                <a:highlight>
                  <a:schemeClr val="lt1"/>
                </a:highlight>
              </a:rPr>
              <a:t>The spreadsheet </a:t>
            </a:r>
            <a:r>
              <a:rPr b="1" lang="en-GB">
                <a:highlight>
                  <a:schemeClr val="lt1"/>
                </a:highlight>
              </a:rPr>
              <a:t>NI NICE Mapping.xls </a:t>
            </a:r>
            <a:r>
              <a:rPr lang="en-GB">
                <a:highlight>
                  <a:schemeClr val="lt1"/>
                </a:highlight>
              </a:rPr>
              <a:t>has been provided to help you filter and query all of this information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NICE KSATs</a:t>
            </a:r>
            <a:endParaRPr/>
          </a:p>
        </p:txBody>
      </p:sp>
      <p:graphicFrame>
        <p:nvGraphicFramePr>
          <p:cNvPr id="201" name="Google Shape;201;p40"/>
          <p:cNvGraphicFramePr/>
          <p:nvPr/>
        </p:nvGraphicFramePr>
        <p:xfrm>
          <a:off x="69300" y="1017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{6DBE758B-5F7B-47F4-A9EB-D1D6957311D8}</a:tableStyleId>
              </a:tblPr>
              <a:tblGrid>
                <a:gridCol w="1828800"/>
                <a:gridCol w="954225"/>
                <a:gridCol w="521300"/>
                <a:gridCol w="573225"/>
                <a:gridCol w="503950"/>
              </a:tblGrid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Skill Name</a:t>
                      </a:r>
                      <a:endParaRPr b="1" sz="5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Knowledge Areas</a:t>
                      </a:r>
                      <a:endParaRPr b="1" sz="6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Skills</a:t>
                      </a:r>
                      <a:endParaRPr b="1" sz="6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Abilities</a:t>
                      </a:r>
                      <a:endParaRPr b="1" sz="6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Tasks</a:t>
                      </a:r>
                      <a:endParaRPr b="1" sz="6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Secure Fundamentals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7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4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Cloud Fundamentals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5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Autopsy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6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17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18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Elastic Stack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4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7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Introduction to Incident Response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10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4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7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Log Analysis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9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Packet Analysis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7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24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8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Staying Safe Online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Cyber Safety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Cyber 101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Encoding &amp; Historic Encryption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Ethics &amp; Laws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13</a:t>
                      </a:r>
                      <a:endParaRPr sz="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2" name="Google Shape;202;p40"/>
          <p:cNvGraphicFramePr/>
          <p:nvPr/>
        </p:nvGraphicFramePr>
        <p:xfrm>
          <a:off x="4693225" y="1017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{6DBE758B-5F7B-47F4-A9EB-D1D6957311D8}</a:tableStyleId>
              </a:tblPr>
              <a:tblGrid>
                <a:gridCol w="1828800"/>
                <a:gridCol w="954225"/>
                <a:gridCol w="521300"/>
                <a:gridCol w="573225"/>
                <a:gridCol w="503950"/>
              </a:tblGrid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Skill Name</a:t>
                      </a:r>
                      <a:endParaRPr b="1" sz="5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Knowledge Areas</a:t>
                      </a:r>
                      <a:endParaRPr b="1" sz="6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Skills</a:t>
                      </a:r>
                      <a:endParaRPr b="1" sz="6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Abilities</a:t>
                      </a:r>
                      <a:endParaRPr b="1" sz="6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600"/>
                        <a:t>Tasks</a:t>
                      </a:r>
                      <a:endParaRPr b="1" sz="6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Linux Command Line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7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Modern Encryption</a:t>
                      </a:r>
                      <a:endParaRPr sz="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4</a:t>
                      </a:r>
                      <a:endParaRPr sz="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6</a:t>
                      </a:r>
                      <a:endParaRPr sz="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</a:t>
                      </a:r>
                      <a:endParaRPr sz="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Networking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24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14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5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4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Windows Concepts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5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0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Compliance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5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4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11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Cyber for Board Members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6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Cyber for Executives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6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Risk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9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15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Introduction to Penetration Testing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15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14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9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OSINT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16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18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8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Scanning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17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9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2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Intro to Web App Hacking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9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13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/>
                        <a:t>2</a:t>
                      </a:r>
                      <a:endParaRPr sz="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Cyber Fundamentals</a:t>
            </a:r>
            <a:endParaRPr/>
          </a:p>
        </p:txBody>
      </p:sp>
      <p:pic>
        <p:nvPicPr>
          <p:cNvPr id="208" name="Google Shape;2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201" cy="2681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Technical Fundamentals</a:t>
            </a:r>
            <a:endParaRPr/>
          </a:p>
        </p:txBody>
      </p:sp>
      <p:pic>
        <p:nvPicPr>
          <p:cNvPr id="214" name="Google Shape;21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201" cy="32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Career Foundations</a:t>
            </a:r>
            <a:endParaRPr/>
          </a:p>
        </p:txBody>
      </p:sp>
      <p:pic>
        <p:nvPicPr>
          <p:cNvPr id="220" name="Google Shape;2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925" y="1017725"/>
            <a:ext cx="700616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Cyber Defense Analyst</a:t>
            </a:r>
            <a:endParaRPr/>
          </a:p>
        </p:txBody>
      </p:sp>
      <p:pic>
        <p:nvPicPr>
          <p:cNvPr id="226" name="Google Shape;2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199" cy="286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Cyber Defense Incident Responder</a:t>
            </a:r>
            <a:endParaRPr/>
          </a:p>
        </p:txBody>
      </p:sp>
      <p:pic>
        <p:nvPicPr>
          <p:cNvPr id="232" name="Google Shape;23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200" cy="3225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DfE Platform has 7 Objectives (Modules)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There are 3 Entry Level Objectives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Cyber Fundamentals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Technical Fundamentals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Career Foundations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There are 4 Role Objectives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Cyber Defense Analyst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Cyber Defense Incident Responder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Systems Security Analyst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Vulnerability Assessment Analyst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 7 Objectives are mapped to the NICE Framework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Systems Security Analyst</a:t>
            </a:r>
            <a:endParaRPr/>
          </a:p>
        </p:txBody>
      </p:sp>
      <p:pic>
        <p:nvPicPr>
          <p:cNvPr id="238" name="Google Shape;23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19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Vulnerability Assessment Manager</a:t>
            </a:r>
            <a:endParaRPr/>
          </a:p>
        </p:txBody>
      </p:sp>
      <p:pic>
        <p:nvPicPr>
          <p:cNvPr id="244" name="Google Shape;24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199" cy="283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8"/>
          <p:cNvSpPr txBox="1"/>
          <p:nvPr>
            <p:ph type="ctrTitle"/>
          </p:nvPr>
        </p:nvSpPr>
        <p:spPr>
          <a:xfrm>
            <a:off x="390111" y="1541892"/>
            <a:ext cx="50013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GB"/>
              <a:t>Appendix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9"/>
          <p:cNvSpPr txBox="1"/>
          <p:nvPr>
            <p:ph type="title"/>
          </p:nvPr>
        </p:nvSpPr>
        <p:spPr>
          <a:xfrm>
            <a:off x="2510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NICE Knowledge Areas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-GB"/>
              <a:t>)</a:t>
            </a:r>
            <a:endParaRPr/>
          </a:p>
        </p:txBody>
      </p:sp>
      <p:pic>
        <p:nvPicPr>
          <p:cNvPr id="255" name="Google Shape;25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075" y="1017725"/>
            <a:ext cx="8459440" cy="39733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0"/>
          <p:cNvSpPr txBox="1"/>
          <p:nvPr>
            <p:ph type="title"/>
          </p:nvPr>
        </p:nvSpPr>
        <p:spPr>
          <a:xfrm>
            <a:off x="2510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NICE Skills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-GB"/>
              <a:t>)</a:t>
            </a:r>
            <a:endParaRPr/>
          </a:p>
        </p:txBody>
      </p:sp>
      <p:pic>
        <p:nvPicPr>
          <p:cNvPr id="261" name="Google Shape;26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075" y="1017725"/>
            <a:ext cx="8773017" cy="3820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1"/>
          <p:cNvSpPr txBox="1"/>
          <p:nvPr>
            <p:ph type="title"/>
          </p:nvPr>
        </p:nvSpPr>
        <p:spPr>
          <a:xfrm>
            <a:off x="2510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NICE Abilities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-GB"/>
              <a:t>)</a:t>
            </a:r>
            <a:endParaRPr/>
          </a:p>
        </p:txBody>
      </p:sp>
      <p:pic>
        <p:nvPicPr>
          <p:cNvPr id="267" name="Google Shape;26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075" y="1017725"/>
            <a:ext cx="7036824" cy="3973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2"/>
          <p:cNvSpPr txBox="1"/>
          <p:nvPr>
            <p:ph type="title"/>
          </p:nvPr>
        </p:nvSpPr>
        <p:spPr>
          <a:xfrm>
            <a:off x="2510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NICE Tasks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-GB"/>
              <a:t>)</a:t>
            </a:r>
            <a:endParaRPr/>
          </a:p>
        </p:txBody>
      </p:sp>
      <p:pic>
        <p:nvPicPr>
          <p:cNvPr id="273" name="Google Shape;27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075" y="1017725"/>
            <a:ext cx="7832149" cy="40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ctrTitle"/>
          </p:nvPr>
        </p:nvSpPr>
        <p:spPr>
          <a:xfrm>
            <a:off x="390111" y="1541892"/>
            <a:ext cx="50013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GB"/>
              <a:t>Entry Level Objectives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Cyber Fundamentals</a:t>
            </a:r>
            <a:endParaRPr/>
          </a:p>
        </p:txBody>
      </p:sp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objective is for anyone who is new to cybersecurity or has recently started their cybersecurity career. It will ensure you have the basics you need to succeed.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Labs:</a:t>
            </a:r>
            <a:r>
              <a:rPr lang="en-GB"/>
              <a:t> 49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Difficulty Level:</a:t>
            </a:r>
            <a:r>
              <a:rPr lang="en-GB"/>
              <a:t> Beginner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Skills: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Cyber 101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Cyber Safety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Ethics &amp; Law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Staying Safe Online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Technical </a:t>
            </a:r>
            <a:r>
              <a:rPr lang="en-GB"/>
              <a:t>Fundamentals</a:t>
            </a:r>
            <a:endParaRPr/>
          </a:p>
        </p:txBody>
      </p:sp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objective is for anyone who is new to cybersecurity or has recently started their cybersecurity career. It will ensure you have the technical essentials required to succeed.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Labs:</a:t>
            </a:r>
            <a:r>
              <a:rPr lang="en-GB"/>
              <a:t> 51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Difficulty Level:</a:t>
            </a:r>
            <a:r>
              <a:rPr lang="en-GB"/>
              <a:t> Intermediate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Skills: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Encoding &amp; Historic Encryption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Linux Command Line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Modern Encryption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Networking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Windows Concepts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Career Foundations</a:t>
            </a:r>
            <a:endParaRPr/>
          </a:p>
        </p:txBody>
      </p:sp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objective is for anyone who is looking to gain relevant skills and hands-on experience with the common tools that are needed in the cyber security industry.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Labs:</a:t>
            </a:r>
            <a:r>
              <a:rPr lang="en-GB"/>
              <a:t> 26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Difficulty Level:</a:t>
            </a:r>
            <a:r>
              <a:rPr lang="en-GB"/>
              <a:t> Intermediate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Skills:</a:t>
            </a:r>
            <a:endParaRPr b="1"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Autopsy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Cloud Fundamentals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Elastic Stack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Introduction to Incident Response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Introduction to Penetration Testing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Log Analysis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Packet Analysis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Scanning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ctrTitle"/>
          </p:nvPr>
        </p:nvSpPr>
        <p:spPr>
          <a:xfrm>
            <a:off x="390111" y="1541892"/>
            <a:ext cx="50013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GB"/>
              <a:t>NICE Role Objectives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Cyber Defense Analyst</a:t>
            </a:r>
            <a:endParaRPr/>
          </a:p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This objective is aligned to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NICE Cyber Defense Analyst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It </a:t>
            </a:r>
            <a:r>
              <a:rPr lang="en-GB"/>
              <a:t>is for anyone who is interested in becoming a SOC Analyst. SOC Analysts use defence tools such as IDS alerts, firewalls and network traffic logs to monitor and protect computer networks.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Labs:</a:t>
            </a:r>
            <a:r>
              <a:rPr lang="en-GB"/>
              <a:t> 33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Difficulty Level:</a:t>
            </a:r>
            <a:r>
              <a:rPr lang="en-GB"/>
              <a:t> </a:t>
            </a:r>
            <a:r>
              <a:rPr lang="en-GB"/>
              <a:t>Intermediate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Skills: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Autopsy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Elastic Stack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Packet Analysis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Scanning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Cyber Defense Incident Responder</a:t>
            </a:r>
            <a:endParaRPr/>
          </a:p>
        </p:txBody>
      </p:sp>
      <p:sp>
        <p:nvSpPr>
          <p:cNvPr id="172" name="Google Shape;17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This objective is aligned to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NICE Cyber Defense Incident Responder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It</a:t>
            </a:r>
            <a:r>
              <a:rPr lang="en-GB"/>
              <a:t> is for anyone who is interested in investigating, analyzing, and responding to cyber attacks.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Labs:</a:t>
            </a:r>
            <a:r>
              <a:rPr lang="en-GB"/>
              <a:t> 39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Difficulty Level:</a:t>
            </a:r>
            <a:r>
              <a:rPr lang="en-GB"/>
              <a:t> </a:t>
            </a:r>
            <a:r>
              <a:rPr lang="en-GB"/>
              <a:t>Intermediate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Skills: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Autopsy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Elastic Stack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Introduction to Incident Response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Log Analysis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Packet Analysis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Immersive Labs">
      <a:dk1>
        <a:srgbClr val="1B1E49"/>
      </a:dk1>
      <a:lt1>
        <a:srgbClr val="FFFFFF"/>
      </a:lt1>
      <a:dk2>
        <a:srgbClr val="05060F"/>
      </a:dk2>
      <a:lt2>
        <a:srgbClr val="D1D2DB"/>
      </a:lt2>
      <a:accent1>
        <a:srgbClr val="00B3E3"/>
      </a:accent1>
      <a:accent2>
        <a:srgbClr val="EF8F24"/>
      </a:accent2>
      <a:accent3>
        <a:srgbClr val="1DB7B6"/>
      </a:accent3>
      <a:accent4>
        <a:srgbClr val="EB0493"/>
      </a:accent4>
      <a:accent5>
        <a:srgbClr val="6E388B"/>
      </a:accent5>
      <a:accent6>
        <a:srgbClr val="1FC796"/>
      </a:accent6>
      <a:hlink>
        <a:srgbClr val="0059A5"/>
      </a:hlink>
      <a:folHlink>
        <a:srgbClr val="886E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