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Lst>
  <p:notesMasterIdLst>
    <p:notesMasterId r:id="rId28"/>
  </p:notesMasterIdLst>
  <p:sldIdLst>
    <p:sldId id="257" r:id="rId2"/>
    <p:sldId id="290" r:id="rId3"/>
    <p:sldId id="418" r:id="rId4"/>
    <p:sldId id="426" r:id="rId5"/>
    <p:sldId id="420" r:id="rId6"/>
    <p:sldId id="450" r:id="rId7"/>
    <p:sldId id="451" r:id="rId8"/>
    <p:sldId id="452" r:id="rId9"/>
    <p:sldId id="306" r:id="rId10"/>
    <p:sldId id="308" r:id="rId11"/>
    <p:sldId id="312" r:id="rId12"/>
    <p:sldId id="453" r:id="rId13"/>
    <p:sldId id="455" r:id="rId14"/>
    <p:sldId id="454" r:id="rId15"/>
    <p:sldId id="439" r:id="rId16"/>
    <p:sldId id="440" r:id="rId17"/>
    <p:sldId id="441" r:id="rId18"/>
    <p:sldId id="442" r:id="rId19"/>
    <p:sldId id="443" r:id="rId20"/>
    <p:sldId id="444" r:id="rId21"/>
    <p:sldId id="445" r:id="rId22"/>
    <p:sldId id="446" r:id="rId23"/>
    <p:sldId id="448" r:id="rId24"/>
    <p:sldId id="438" r:id="rId25"/>
    <p:sldId id="372" r:id="rId26"/>
    <p:sldId id="33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F9FF"/>
    <a:srgbClr val="11B6E3"/>
    <a:srgbClr val="F872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38"/>
    <p:restoredTop sz="92814"/>
  </p:normalViewPr>
  <p:slideViewPr>
    <p:cSldViewPr snapToGrid="0" snapToObjects="1">
      <p:cViewPr varScale="1">
        <p:scale>
          <a:sx n="104" d="100"/>
          <a:sy n="104" d="100"/>
        </p:scale>
        <p:origin x="216" y="2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0F11D5-4548-AC4A-BDF1-C945B23DDC4A}" type="doc">
      <dgm:prSet loTypeId="urn:microsoft.com/office/officeart/2005/8/layout/pyramid4" loCatId="" qsTypeId="urn:microsoft.com/office/officeart/2005/8/quickstyle/simple4" qsCatId="simple" csTypeId="urn:microsoft.com/office/officeart/2005/8/colors/colorful1" csCatId="colorful" phldr="1"/>
      <dgm:spPr/>
      <dgm:t>
        <a:bodyPr/>
        <a:lstStyle/>
        <a:p>
          <a:endParaRPr lang="en-US"/>
        </a:p>
      </dgm:t>
    </dgm:pt>
    <dgm:pt modelId="{2A00B14D-6012-FF4F-A0BE-9F9C098DB28A}">
      <dgm:prSet phldrT="[Text]" custT="1"/>
      <dgm:spPr>
        <a:solidFill>
          <a:srgbClr val="FF0000"/>
        </a:solidFill>
      </dgm:spPr>
      <dgm:t>
        <a:bodyPr/>
        <a:lstStyle/>
        <a:p>
          <a:r>
            <a:rPr lang="en-US" sz="1800" dirty="0"/>
            <a:t>Performance Management</a:t>
          </a:r>
        </a:p>
      </dgm:t>
    </dgm:pt>
    <dgm:pt modelId="{EA439B87-C16F-0348-BE25-78F281B60FA2}" type="parTrans" cxnId="{F4E1FCD2-236B-5E40-BD27-89AB08462679}">
      <dgm:prSet/>
      <dgm:spPr/>
      <dgm:t>
        <a:bodyPr/>
        <a:lstStyle/>
        <a:p>
          <a:endParaRPr lang="en-US"/>
        </a:p>
      </dgm:t>
    </dgm:pt>
    <dgm:pt modelId="{13C52A1F-B7A6-2140-B6F7-EBE13BDB6F14}" type="sibTrans" cxnId="{F4E1FCD2-236B-5E40-BD27-89AB08462679}">
      <dgm:prSet/>
      <dgm:spPr/>
      <dgm:t>
        <a:bodyPr/>
        <a:lstStyle/>
        <a:p>
          <a:endParaRPr lang="en-US"/>
        </a:p>
      </dgm:t>
    </dgm:pt>
    <dgm:pt modelId="{6617BFB7-02E5-3E46-BA15-48064EA118C1}">
      <dgm:prSet phldrT="[Text]" custT="1"/>
      <dgm:spPr>
        <a:gradFill flip="none" rotWithShape="0">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dgm:spPr>
      <dgm:t>
        <a:bodyPr/>
        <a:lstStyle/>
        <a:p>
          <a:r>
            <a:rPr lang="en-US" sz="1800" dirty="0"/>
            <a:t>Expectations</a:t>
          </a:r>
        </a:p>
      </dgm:t>
    </dgm:pt>
    <dgm:pt modelId="{12FE2B44-8798-1841-BE80-B5209665802C}" type="parTrans" cxnId="{62678FE8-580C-4A48-8AAA-91898BA8122E}">
      <dgm:prSet/>
      <dgm:spPr/>
      <dgm:t>
        <a:bodyPr/>
        <a:lstStyle/>
        <a:p>
          <a:endParaRPr lang="en-US"/>
        </a:p>
      </dgm:t>
    </dgm:pt>
    <dgm:pt modelId="{8978BE99-FAF1-0444-97DE-CEBD51C1224B}" type="sibTrans" cxnId="{62678FE8-580C-4A48-8AAA-91898BA8122E}">
      <dgm:prSet/>
      <dgm:spPr/>
      <dgm:t>
        <a:bodyPr/>
        <a:lstStyle/>
        <a:p>
          <a:endParaRPr lang="en-US"/>
        </a:p>
      </dgm:t>
    </dgm:pt>
    <dgm:pt modelId="{5E2F05F3-761D-AD48-8462-E4BCA295A4F9}">
      <dgm:prSet phldrT="[Text]" custT="1"/>
      <dgm:spPr>
        <a:solidFill>
          <a:schemeClr val="accent1">
            <a:lumMod val="60000"/>
            <a:lumOff val="40000"/>
          </a:schemeClr>
        </a:solidFill>
      </dgm:spPr>
      <dgm:t>
        <a:bodyPr/>
        <a:lstStyle/>
        <a:p>
          <a:r>
            <a:rPr lang="en-US" sz="1800" dirty="0"/>
            <a:t>Accountability</a:t>
          </a:r>
        </a:p>
      </dgm:t>
    </dgm:pt>
    <dgm:pt modelId="{EB456770-A04E-3849-A987-CD9664AA0CC7}" type="parTrans" cxnId="{3E5E40DB-0F29-D64E-B3BC-8A0E21B52730}">
      <dgm:prSet/>
      <dgm:spPr/>
      <dgm:t>
        <a:bodyPr/>
        <a:lstStyle/>
        <a:p>
          <a:endParaRPr lang="en-US"/>
        </a:p>
      </dgm:t>
    </dgm:pt>
    <dgm:pt modelId="{D806B992-D03E-2F40-BE0C-7CC0212F3078}" type="sibTrans" cxnId="{3E5E40DB-0F29-D64E-B3BC-8A0E21B52730}">
      <dgm:prSet/>
      <dgm:spPr/>
      <dgm:t>
        <a:bodyPr/>
        <a:lstStyle/>
        <a:p>
          <a:endParaRPr lang="en-US"/>
        </a:p>
      </dgm:t>
    </dgm:pt>
    <dgm:pt modelId="{C47FA515-D4C6-214E-952A-E280CB4B9C40}">
      <dgm:prSet phldrT="[Text]" custT="1"/>
      <dgm:spPr>
        <a:solidFill>
          <a:schemeClr val="accent1">
            <a:lumMod val="75000"/>
          </a:schemeClr>
        </a:solidFill>
      </dgm:spPr>
      <dgm:t>
        <a:bodyPr/>
        <a:lstStyle/>
        <a:p>
          <a:r>
            <a:rPr lang="en-US" sz="1800" dirty="0"/>
            <a:t>Feedback</a:t>
          </a:r>
        </a:p>
      </dgm:t>
    </dgm:pt>
    <dgm:pt modelId="{F688137E-2482-E747-BB5E-CC3210A84EE7}" type="parTrans" cxnId="{D92310EC-7DDD-8144-86FF-5A171DA87D49}">
      <dgm:prSet/>
      <dgm:spPr/>
      <dgm:t>
        <a:bodyPr/>
        <a:lstStyle/>
        <a:p>
          <a:endParaRPr lang="en-US"/>
        </a:p>
      </dgm:t>
    </dgm:pt>
    <dgm:pt modelId="{6129843C-28CE-A649-A978-351E56633252}" type="sibTrans" cxnId="{D92310EC-7DDD-8144-86FF-5A171DA87D49}">
      <dgm:prSet/>
      <dgm:spPr/>
      <dgm:t>
        <a:bodyPr/>
        <a:lstStyle/>
        <a:p>
          <a:endParaRPr lang="en-US"/>
        </a:p>
      </dgm:t>
    </dgm:pt>
    <dgm:pt modelId="{FB68DAC0-65E4-D74B-B467-EF288E667BD3}" type="pres">
      <dgm:prSet presAssocID="{9A0F11D5-4548-AC4A-BDF1-C945B23DDC4A}" presName="compositeShape" presStyleCnt="0">
        <dgm:presLayoutVars>
          <dgm:chMax val="9"/>
          <dgm:dir/>
          <dgm:resizeHandles val="exact"/>
        </dgm:presLayoutVars>
      </dgm:prSet>
      <dgm:spPr/>
    </dgm:pt>
    <dgm:pt modelId="{8113CCBC-2F38-AA42-8A5C-B44E08267AC0}" type="pres">
      <dgm:prSet presAssocID="{9A0F11D5-4548-AC4A-BDF1-C945B23DDC4A}" presName="triangle1" presStyleLbl="node1" presStyleIdx="0" presStyleCnt="4" custScaleX="134309">
        <dgm:presLayoutVars>
          <dgm:bulletEnabled val="1"/>
        </dgm:presLayoutVars>
      </dgm:prSet>
      <dgm:spPr/>
    </dgm:pt>
    <dgm:pt modelId="{E37FA860-A38F-CA4B-A8E8-638F4FAB41F0}" type="pres">
      <dgm:prSet presAssocID="{9A0F11D5-4548-AC4A-BDF1-C945B23DDC4A}" presName="triangle2" presStyleLbl="node1" presStyleIdx="1" presStyleCnt="4" custScaleX="134309" custLinFactNeighborX="-17154" custLinFactNeighborY="0">
        <dgm:presLayoutVars>
          <dgm:bulletEnabled val="1"/>
        </dgm:presLayoutVars>
      </dgm:prSet>
      <dgm:spPr/>
    </dgm:pt>
    <dgm:pt modelId="{93926E73-90BB-6745-A8EF-B3A383976780}" type="pres">
      <dgm:prSet presAssocID="{9A0F11D5-4548-AC4A-BDF1-C945B23DDC4A}" presName="triangle3" presStyleLbl="node1" presStyleIdx="2" presStyleCnt="4" custScaleX="134309">
        <dgm:presLayoutVars>
          <dgm:bulletEnabled val="1"/>
        </dgm:presLayoutVars>
      </dgm:prSet>
      <dgm:spPr/>
    </dgm:pt>
    <dgm:pt modelId="{29C0716C-7003-C041-88B7-12F826948A88}" type="pres">
      <dgm:prSet presAssocID="{9A0F11D5-4548-AC4A-BDF1-C945B23DDC4A}" presName="triangle4" presStyleLbl="node1" presStyleIdx="3" presStyleCnt="4" custScaleX="134309" custLinFactNeighborX="17155" custLinFactNeighborY="0">
        <dgm:presLayoutVars>
          <dgm:bulletEnabled val="1"/>
        </dgm:presLayoutVars>
      </dgm:prSet>
      <dgm:spPr/>
    </dgm:pt>
  </dgm:ptLst>
  <dgm:cxnLst>
    <dgm:cxn modelId="{34A5356B-259E-3A44-923D-AD9E10153B9A}" type="presOf" srcId="{C47FA515-D4C6-214E-952A-E280CB4B9C40}" destId="{29C0716C-7003-C041-88B7-12F826948A88}" srcOrd="0" destOrd="0" presId="urn:microsoft.com/office/officeart/2005/8/layout/pyramid4"/>
    <dgm:cxn modelId="{550FEA80-7778-3144-9212-F3BB525E5157}" type="presOf" srcId="{9A0F11D5-4548-AC4A-BDF1-C945B23DDC4A}" destId="{FB68DAC0-65E4-D74B-B467-EF288E667BD3}" srcOrd="0" destOrd="0" presId="urn:microsoft.com/office/officeart/2005/8/layout/pyramid4"/>
    <dgm:cxn modelId="{ED9B30A9-6F49-544C-B613-3D352BA56E9E}" type="presOf" srcId="{2A00B14D-6012-FF4F-A0BE-9F9C098DB28A}" destId="{8113CCBC-2F38-AA42-8A5C-B44E08267AC0}" srcOrd="0" destOrd="0" presId="urn:microsoft.com/office/officeart/2005/8/layout/pyramid4"/>
    <dgm:cxn modelId="{F4E1FCD2-236B-5E40-BD27-89AB08462679}" srcId="{9A0F11D5-4548-AC4A-BDF1-C945B23DDC4A}" destId="{2A00B14D-6012-FF4F-A0BE-9F9C098DB28A}" srcOrd="0" destOrd="0" parTransId="{EA439B87-C16F-0348-BE25-78F281B60FA2}" sibTransId="{13C52A1F-B7A6-2140-B6F7-EBE13BDB6F14}"/>
    <dgm:cxn modelId="{3E5E40DB-0F29-D64E-B3BC-8A0E21B52730}" srcId="{9A0F11D5-4548-AC4A-BDF1-C945B23DDC4A}" destId="{5E2F05F3-761D-AD48-8462-E4BCA295A4F9}" srcOrd="2" destOrd="0" parTransId="{EB456770-A04E-3849-A987-CD9664AA0CC7}" sibTransId="{D806B992-D03E-2F40-BE0C-7CC0212F3078}"/>
    <dgm:cxn modelId="{8B33FEE4-1954-D248-926D-535D9325C38B}" type="presOf" srcId="{6617BFB7-02E5-3E46-BA15-48064EA118C1}" destId="{E37FA860-A38F-CA4B-A8E8-638F4FAB41F0}" srcOrd="0" destOrd="0" presId="urn:microsoft.com/office/officeart/2005/8/layout/pyramid4"/>
    <dgm:cxn modelId="{62678FE8-580C-4A48-8AAA-91898BA8122E}" srcId="{9A0F11D5-4548-AC4A-BDF1-C945B23DDC4A}" destId="{6617BFB7-02E5-3E46-BA15-48064EA118C1}" srcOrd="1" destOrd="0" parTransId="{12FE2B44-8798-1841-BE80-B5209665802C}" sibTransId="{8978BE99-FAF1-0444-97DE-CEBD51C1224B}"/>
    <dgm:cxn modelId="{D92310EC-7DDD-8144-86FF-5A171DA87D49}" srcId="{9A0F11D5-4548-AC4A-BDF1-C945B23DDC4A}" destId="{C47FA515-D4C6-214E-952A-E280CB4B9C40}" srcOrd="3" destOrd="0" parTransId="{F688137E-2482-E747-BB5E-CC3210A84EE7}" sibTransId="{6129843C-28CE-A649-A978-351E56633252}"/>
    <dgm:cxn modelId="{D0A3D7EC-F2C7-4F4D-A651-713258958941}" type="presOf" srcId="{5E2F05F3-761D-AD48-8462-E4BCA295A4F9}" destId="{93926E73-90BB-6745-A8EF-B3A383976780}" srcOrd="0" destOrd="0" presId="urn:microsoft.com/office/officeart/2005/8/layout/pyramid4"/>
    <dgm:cxn modelId="{6370A864-D393-2941-B62D-D612ED0B0177}" type="presParOf" srcId="{FB68DAC0-65E4-D74B-B467-EF288E667BD3}" destId="{8113CCBC-2F38-AA42-8A5C-B44E08267AC0}" srcOrd="0" destOrd="0" presId="urn:microsoft.com/office/officeart/2005/8/layout/pyramid4"/>
    <dgm:cxn modelId="{DAE106DF-C147-C946-86C4-89691B51D818}" type="presParOf" srcId="{FB68DAC0-65E4-D74B-B467-EF288E667BD3}" destId="{E37FA860-A38F-CA4B-A8E8-638F4FAB41F0}" srcOrd="1" destOrd="0" presId="urn:microsoft.com/office/officeart/2005/8/layout/pyramid4"/>
    <dgm:cxn modelId="{D2BBEBB5-9EF0-0C44-80B9-E00C64D26F85}" type="presParOf" srcId="{FB68DAC0-65E4-D74B-B467-EF288E667BD3}" destId="{93926E73-90BB-6745-A8EF-B3A383976780}" srcOrd="2" destOrd="0" presId="urn:microsoft.com/office/officeart/2005/8/layout/pyramid4"/>
    <dgm:cxn modelId="{DC501E28-D708-E048-842B-1CC5896863A7}" type="presParOf" srcId="{FB68DAC0-65E4-D74B-B467-EF288E667BD3}" destId="{29C0716C-7003-C041-88B7-12F826948A88}"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3CCBC-2F38-AA42-8A5C-B44E08267AC0}">
      <dsp:nvSpPr>
        <dsp:cNvPr id="0" name=""/>
        <dsp:cNvSpPr/>
      </dsp:nvSpPr>
      <dsp:spPr>
        <a:xfrm>
          <a:off x="2595106" y="0"/>
          <a:ext cx="3039387" cy="2262981"/>
        </a:xfrm>
        <a:prstGeom prst="triangle">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Performance Management</a:t>
          </a:r>
        </a:p>
      </dsp:txBody>
      <dsp:txXfrm>
        <a:off x="3354953" y="1131491"/>
        <a:ext cx="1519693" cy="1131490"/>
      </dsp:txXfrm>
    </dsp:sp>
    <dsp:sp modelId="{E37FA860-A38F-CA4B-A8E8-638F4FAB41F0}">
      <dsp:nvSpPr>
        <dsp:cNvPr id="0" name=""/>
        <dsp:cNvSpPr/>
      </dsp:nvSpPr>
      <dsp:spPr>
        <a:xfrm>
          <a:off x="1075423" y="2262981"/>
          <a:ext cx="3039387" cy="2262981"/>
        </a:xfrm>
        <a:prstGeom prst="triangle">
          <a:avLst/>
        </a:prstGeom>
        <a:gradFill flip="none" rotWithShape="0">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Expectations</a:t>
          </a:r>
        </a:p>
      </dsp:txBody>
      <dsp:txXfrm>
        <a:off x="1835270" y="3394472"/>
        <a:ext cx="1519693" cy="1131490"/>
      </dsp:txXfrm>
    </dsp:sp>
    <dsp:sp modelId="{93926E73-90BB-6745-A8EF-B3A383976780}">
      <dsp:nvSpPr>
        <dsp:cNvPr id="0" name=""/>
        <dsp:cNvSpPr/>
      </dsp:nvSpPr>
      <dsp:spPr>
        <a:xfrm rot="10800000">
          <a:off x="2595106" y="2262981"/>
          <a:ext cx="3039387" cy="2262981"/>
        </a:xfrm>
        <a:prstGeom prst="triangle">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Accountability</a:t>
          </a:r>
        </a:p>
      </dsp:txBody>
      <dsp:txXfrm rot="10800000">
        <a:off x="3354953" y="2262981"/>
        <a:ext cx="1519693" cy="1131490"/>
      </dsp:txXfrm>
    </dsp:sp>
    <dsp:sp modelId="{29C0716C-7003-C041-88B7-12F826948A88}">
      <dsp:nvSpPr>
        <dsp:cNvPr id="0" name=""/>
        <dsp:cNvSpPr/>
      </dsp:nvSpPr>
      <dsp:spPr>
        <a:xfrm>
          <a:off x="4114811" y="2262981"/>
          <a:ext cx="3039387" cy="2262981"/>
        </a:xfrm>
        <a:prstGeom prst="triangle">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Feedback</a:t>
          </a:r>
        </a:p>
      </dsp:txBody>
      <dsp:txXfrm>
        <a:off x="4874658" y="3394472"/>
        <a:ext cx="1519693" cy="113149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23E706-0FEB-EF42-B11E-A386348F436B}" type="datetimeFigureOut">
              <a:rPr lang="en-US" smtClean="0"/>
              <a:t>4/3/20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623827-D13E-9E4B-96B0-EB1D45ED1BED}" type="slidenum">
              <a:rPr lang="en-US" smtClean="0"/>
              <a:t>‹#›</a:t>
            </a:fld>
            <a:endParaRPr lang="en-US" dirty="0"/>
          </a:p>
        </p:txBody>
      </p:sp>
    </p:spTree>
    <p:extLst>
      <p:ext uri="{BB962C8B-B14F-4D97-AF65-F5344CB8AC3E}">
        <p14:creationId xmlns:p14="http://schemas.microsoft.com/office/powerpoint/2010/main" val="744955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A38E4E-2B25-4B1E-8C3D-981FFBB78DE9}" type="slidenum">
              <a:rPr lang="en-GB" smtClean="0"/>
              <a:pPr/>
              <a:t>1</a:t>
            </a:fld>
            <a:endParaRPr lang="en-GB" dirty="0"/>
          </a:p>
        </p:txBody>
      </p:sp>
    </p:spTree>
    <p:extLst>
      <p:ext uri="{BB962C8B-B14F-4D97-AF65-F5344CB8AC3E}">
        <p14:creationId xmlns:p14="http://schemas.microsoft.com/office/powerpoint/2010/main" val="1041767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623827-D13E-9E4B-96B0-EB1D45ED1BED}" type="slidenum">
              <a:rPr lang="en-US" smtClean="0"/>
              <a:t>23</a:t>
            </a:fld>
            <a:endParaRPr lang="en-US" dirty="0"/>
          </a:p>
        </p:txBody>
      </p:sp>
    </p:spTree>
    <p:extLst>
      <p:ext uri="{BB962C8B-B14F-4D97-AF65-F5344CB8AC3E}">
        <p14:creationId xmlns:p14="http://schemas.microsoft.com/office/powerpoint/2010/main" val="89782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98A7-ECE0-2D49-A867-C389115850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CA9274-0DD2-7F47-9A2E-6EB51CFE02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0E95DE-0B51-4E41-871A-ED435DB1D09D}"/>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5" name="Footer Placeholder 4">
            <a:extLst>
              <a:ext uri="{FF2B5EF4-FFF2-40B4-BE49-F238E27FC236}">
                <a16:creationId xmlns:a16="http://schemas.microsoft.com/office/drawing/2014/main" id="{F86A47F1-BC60-3A47-BEF7-51C807563A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B19FE4-0C8B-4741-9B13-C6180ED19911}"/>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3864846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F9D7-9801-644F-A70A-4AA0B763C8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4F5A99-C81E-0D4D-BF22-24C67D3C52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93BAF3-E938-2145-8D77-2F2C3AB2F8D8}"/>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5" name="Footer Placeholder 4">
            <a:extLst>
              <a:ext uri="{FF2B5EF4-FFF2-40B4-BE49-F238E27FC236}">
                <a16:creationId xmlns:a16="http://schemas.microsoft.com/office/drawing/2014/main" id="{757184CD-02D6-3544-9ADF-4F476EDBC0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D076A1-A722-1F41-A3CF-23353DCE0040}"/>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285455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063226-3C22-C54E-96A4-550AD923F7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61116A-A145-4247-BEEF-816C33DC9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20D99-52B5-EC49-93BB-3D90A150122E}"/>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5" name="Footer Placeholder 4">
            <a:extLst>
              <a:ext uri="{FF2B5EF4-FFF2-40B4-BE49-F238E27FC236}">
                <a16:creationId xmlns:a16="http://schemas.microsoft.com/office/drawing/2014/main" id="{2D2F3FD1-14E5-7345-A8F9-B19F55C08B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DB69E3-A2BF-2647-87C7-BD16335E830E}"/>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3180249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D6AA-94C1-4841-9424-35B0F9AEB9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E5BA3F-ADA2-0B4B-8818-D739293E3D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BAB14-1465-B942-8E49-5DD7F994C2A7}"/>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5" name="Footer Placeholder 4">
            <a:extLst>
              <a:ext uri="{FF2B5EF4-FFF2-40B4-BE49-F238E27FC236}">
                <a16:creationId xmlns:a16="http://schemas.microsoft.com/office/drawing/2014/main" id="{46D4A6B8-BF26-DE4C-ABD3-647A45E70F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0DF3D-F106-3646-85A4-AD2F168E8265}"/>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233854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6DB42-E29B-2847-B5C8-16E075B41F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C247BC-64FB-1948-9757-5A1984604F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6DDE0B-07B5-B243-9FB4-6F594E545FBB}"/>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5" name="Footer Placeholder 4">
            <a:extLst>
              <a:ext uri="{FF2B5EF4-FFF2-40B4-BE49-F238E27FC236}">
                <a16:creationId xmlns:a16="http://schemas.microsoft.com/office/drawing/2014/main" id="{CAE83A00-24AC-D84A-A181-4612E56914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27AD5C-5E4B-B046-9C1D-0FF6192860C0}"/>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410018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FF998-8B1C-8545-9EC5-DDB881B208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D0680-17A9-9249-A0DD-FC017D42B9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3A5C9F-5E70-9749-BD00-79CBC82501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4231D9-56CA-074E-B792-A9B9DB88A006}"/>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6" name="Footer Placeholder 5">
            <a:extLst>
              <a:ext uri="{FF2B5EF4-FFF2-40B4-BE49-F238E27FC236}">
                <a16:creationId xmlns:a16="http://schemas.microsoft.com/office/drawing/2014/main" id="{FF4D880E-70C7-F24C-A790-C365A54D74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9A7262-46F6-D845-B0FA-443594ED27D6}"/>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2873507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5605-539E-0E4A-93A9-A8984B69E6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E3F8FE-20D0-4046-A4EF-3F78B9D6A1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42CB27-2D20-2E4B-A203-FE96A83605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3719A2-20BF-DE40-95D8-60D2C0290D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F0B15A-661E-9F40-9DC2-4EA2717D90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B207C6-7869-F143-BC2E-50D77F0EFFFE}"/>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8" name="Footer Placeholder 7">
            <a:extLst>
              <a:ext uri="{FF2B5EF4-FFF2-40B4-BE49-F238E27FC236}">
                <a16:creationId xmlns:a16="http://schemas.microsoft.com/office/drawing/2014/main" id="{0EB6F14C-BE03-7C41-BC6E-D751852A6DB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898EA39-86B4-FA4B-81B6-DC790B713FA7}"/>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230704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3B466-286D-A745-B466-674206B505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7E8CFF-3BF7-9942-BB63-DBCCEEDC60E7}"/>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4" name="Footer Placeholder 3">
            <a:extLst>
              <a:ext uri="{FF2B5EF4-FFF2-40B4-BE49-F238E27FC236}">
                <a16:creationId xmlns:a16="http://schemas.microsoft.com/office/drawing/2014/main" id="{B3C6E1FF-2EBE-4B4E-BB59-14604756C5C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0030859-980E-3446-91B4-BEE2E85ED2F3}"/>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2507405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FCC12-9643-1D45-9C55-FAE092AEB8BA}"/>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3" name="Footer Placeholder 2">
            <a:extLst>
              <a:ext uri="{FF2B5EF4-FFF2-40B4-BE49-F238E27FC236}">
                <a16:creationId xmlns:a16="http://schemas.microsoft.com/office/drawing/2014/main" id="{8B8B7F54-9E14-0C4C-810B-372D9B6C0E7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FEA5D0F-6B28-7A4B-9EA9-BBB1033C4255}"/>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210029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BD366-351E-2646-965C-A9E84BED6C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B11242-F01D-D442-AFAD-0E4BEC80AE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6AD15D-DCBF-4B4A-B09D-42BA2758E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B9DB16-55EB-EC42-83B4-13BC16F11902}"/>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6" name="Footer Placeholder 5">
            <a:extLst>
              <a:ext uri="{FF2B5EF4-FFF2-40B4-BE49-F238E27FC236}">
                <a16:creationId xmlns:a16="http://schemas.microsoft.com/office/drawing/2014/main" id="{04E34DDD-2272-5344-8417-895A0922FE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DECBB1-C46D-F749-BA01-755F4F4721AC}"/>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254705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A098-EC1D-1944-83A1-61B819730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000F1E-ED62-9243-903A-63A954724A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1E27DC0-0495-0E40-9EAD-84D421D4F4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113652-2BC8-C342-B45F-3F23DF58921D}"/>
              </a:ext>
            </a:extLst>
          </p:cNvPr>
          <p:cNvSpPr>
            <a:spLocks noGrp="1"/>
          </p:cNvSpPr>
          <p:nvPr>
            <p:ph type="dt" sz="half" idx="10"/>
          </p:nvPr>
        </p:nvSpPr>
        <p:spPr/>
        <p:txBody>
          <a:bodyPr/>
          <a:lstStyle/>
          <a:p>
            <a:fld id="{B2C66012-26FB-6444-9F87-B32467E1B66D}" type="datetimeFigureOut">
              <a:rPr lang="en-US" smtClean="0"/>
              <a:t>4/3/20</a:t>
            </a:fld>
            <a:endParaRPr lang="en-US" dirty="0"/>
          </a:p>
        </p:txBody>
      </p:sp>
      <p:sp>
        <p:nvSpPr>
          <p:cNvPr id="6" name="Footer Placeholder 5">
            <a:extLst>
              <a:ext uri="{FF2B5EF4-FFF2-40B4-BE49-F238E27FC236}">
                <a16:creationId xmlns:a16="http://schemas.microsoft.com/office/drawing/2014/main" id="{85A81C94-1F73-6845-87B9-A90A4BF002E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E508BA-896E-8847-BBDB-889FC63C6D8D}"/>
              </a:ext>
            </a:extLst>
          </p:cNvPr>
          <p:cNvSpPr>
            <a:spLocks noGrp="1"/>
          </p:cNvSpPr>
          <p:nvPr>
            <p:ph type="sldNum" sz="quarter" idx="12"/>
          </p:nvPr>
        </p:nvSpPr>
        <p:spPr/>
        <p:txBody>
          <a:bodyPr/>
          <a:lstStyle/>
          <a:p>
            <a:fld id="{01B286AB-B2A2-D340-BD00-25961A229B83}" type="slidenum">
              <a:rPr lang="en-US" smtClean="0"/>
              <a:t>‹#›</a:t>
            </a:fld>
            <a:endParaRPr lang="en-US" dirty="0"/>
          </a:p>
        </p:txBody>
      </p:sp>
    </p:spTree>
    <p:extLst>
      <p:ext uri="{BB962C8B-B14F-4D97-AF65-F5344CB8AC3E}">
        <p14:creationId xmlns:p14="http://schemas.microsoft.com/office/powerpoint/2010/main" val="164529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B9615-61A6-934E-BC76-F80A65F46A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1828A9-281C-FF49-9E70-31E1FCDFFF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E7484-69A9-164F-B681-6E748E1661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66012-26FB-6444-9F87-B32467E1B66D}" type="datetimeFigureOut">
              <a:rPr lang="en-US" smtClean="0"/>
              <a:t>4/3/20</a:t>
            </a:fld>
            <a:endParaRPr lang="en-US" dirty="0"/>
          </a:p>
        </p:txBody>
      </p:sp>
      <p:sp>
        <p:nvSpPr>
          <p:cNvPr id="5" name="Footer Placeholder 4">
            <a:extLst>
              <a:ext uri="{FF2B5EF4-FFF2-40B4-BE49-F238E27FC236}">
                <a16:creationId xmlns:a16="http://schemas.microsoft.com/office/drawing/2014/main" id="{9DB2C6D2-6E82-5D42-B5CB-6A6466006A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E53466E-93A7-3045-AB49-BA701883C8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286AB-B2A2-D340-BD00-25961A229B83}" type="slidenum">
              <a:rPr lang="en-US" smtClean="0"/>
              <a:t>‹#›</a:t>
            </a:fld>
            <a:endParaRPr lang="en-US" dirty="0"/>
          </a:p>
        </p:txBody>
      </p:sp>
    </p:spTree>
    <p:extLst>
      <p:ext uri="{BB962C8B-B14F-4D97-AF65-F5344CB8AC3E}">
        <p14:creationId xmlns:p14="http://schemas.microsoft.com/office/powerpoint/2010/main" val="3576777658"/>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TextBox 4"/>
          <p:cNvSpPr txBox="1"/>
          <p:nvPr/>
        </p:nvSpPr>
        <p:spPr>
          <a:xfrm>
            <a:off x="6072445" y="3794336"/>
            <a:ext cx="5319433" cy="1922251"/>
          </a:xfrm>
          <a:prstGeom prst="rect">
            <a:avLst/>
          </a:prstGeom>
        </p:spPr>
        <p:txBody>
          <a:bodyPr vert="horz" lIns="91440" tIns="45720" rIns="91440" bIns="45720" rtlCol="0" anchor="t">
            <a:normAutofit fontScale="85000" lnSpcReduction="10000"/>
          </a:bodyPr>
          <a:lstStyle/>
          <a:p>
            <a:pPr>
              <a:lnSpc>
                <a:spcPct val="90000"/>
              </a:lnSpc>
              <a:spcBef>
                <a:spcPct val="0"/>
              </a:spcBef>
              <a:spcAft>
                <a:spcPts val="600"/>
              </a:spcAft>
            </a:pPr>
            <a:r>
              <a:rPr lang="en-US" sz="4400" b="1" i="1" dirty="0">
                <a:latin typeface="+mj-lt"/>
                <a:ea typeface="+mj-ea"/>
                <a:cs typeface="+mj-cs"/>
              </a:rPr>
              <a:t>Homeworking, Employee Motivation and Performance – Employer Advice - 03rd April 2020 </a:t>
            </a:r>
          </a:p>
        </p:txBody>
      </p:sp>
      <p:sp>
        <p:nvSpPr>
          <p:cNvPr id="3" name="Subtitle 2"/>
          <p:cNvSpPr>
            <a:spLocks noGrp="1"/>
          </p:cNvSpPr>
          <p:nvPr>
            <p:ph type="subTitle" idx="1"/>
          </p:nvPr>
        </p:nvSpPr>
        <p:spPr>
          <a:xfrm>
            <a:off x="6072446" y="2793291"/>
            <a:ext cx="5319431" cy="972180"/>
          </a:xfrm>
        </p:spPr>
        <p:txBody>
          <a:bodyPr vert="horz" lIns="91440" tIns="45720" rIns="91440" bIns="45720" rtlCol="0" anchor="b">
            <a:normAutofit/>
          </a:bodyPr>
          <a:lstStyle/>
          <a:p>
            <a:pPr algn="l"/>
            <a:endParaRPr lang="en-US" sz="2000" dirty="0"/>
          </a:p>
          <a:p>
            <a:pPr algn="l"/>
            <a:endParaRPr lang="en-US" sz="2000" dirty="0"/>
          </a:p>
          <a:p>
            <a:pPr algn="l"/>
            <a:endParaRPr lang="en-US" sz="2000" dirty="0"/>
          </a:p>
        </p:txBody>
      </p:sp>
      <p:sp>
        <p:nvSpPr>
          <p:cNvPr id="11" name="Freeform: Shape 10">
            <a:extLst>
              <a:ext uri="{FF2B5EF4-FFF2-40B4-BE49-F238E27FC236}">
                <a16:creationId xmlns:a16="http://schemas.microsoft.com/office/drawing/2014/main" id="{0C526D66-3621-4347-B1EF-342CBF4D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3466"/>
            <a:ext cx="5393770" cy="6374535"/>
          </a:xfrm>
          <a:custGeom>
            <a:avLst/>
            <a:gdLst>
              <a:gd name="connsiteX0" fmla="*/ 2047752 w 5393770"/>
              <a:gd name="connsiteY0" fmla="*/ 0 h 6374535"/>
              <a:gd name="connsiteX1" fmla="*/ 5393770 w 5393770"/>
              <a:gd name="connsiteY1" fmla="*/ 3346018 h 6374535"/>
              <a:gd name="connsiteX2" fmla="*/ 3642663 w 5393770"/>
              <a:gd name="connsiteY2" fmla="*/ 6288190 h 6374535"/>
              <a:gd name="connsiteX3" fmla="*/ 3463422 w 5393770"/>
              <a:gd name="connsiteY3" fmla="*/ 6374535 h 6374535"/>
              <a:gd name="connsiteX4" fmla="*/ 624279 w 5393770"/>
              <a:gd name="connsiteY4" fmla="*/ 6374535 h 6374535"/>
              <a:gd name="connsiteX5" fmla="*/ 382249 w 5393770"/>
              <a:gd name="connsiteY5" fmla="*/ 6248727 h 6374535"/>
              <a:gd name="connsiteX6" fmla="*/ 143729 w 5393770"/>
              <a:gd name="connsiteY6" fmla="*/ 6097845 h 6374535"/>
              <a:gd name="connsiteX7" fmla="*/ 0 w 5393770"/>
              <a:gd name="connsiteY7" fmla="*/ 5989017 h 6374535"/>
              <a:gd name="connsiteX8" fmla="*/ 0 w 5393770"/>
              <a:gd name="connsiteY8" fmla="*/ 703020 h 6374535"/>
              <a:gd name="connsiteX9" fmla="*/ 143728 w 5393770"/>
              <a:gd name="connsiteY9" fmla="*/ 594191 h 6374535"/>
              <a:gd name="connsiteX10" fmla="*/ 2047752 w 5393770"/>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93770" h="6374535">
                <a:moveTo>
                  <a:pt x="2047752" y="0"/>
                </a:moveTo>
                <a:cubicBezTo>
                  <a:pt x="3895707" y="0"/>
                  <a:pt x="5393770" y="1498063"/>
                  <a:pt x="5393770" y="3346018"/>
                </a:cubicBezTo>
                <a:cubicBezTo>
                  <a:pt x="5393770" y="4616487"/>
                  <a:pt x="4685701" y="5721578"/>
                  <a:pt x="3642663" y="6288190"/>
                </a:cubicBezTo>
                <a:lnTo>
                  <a:pt x="3463422" y="6374535"/>
                </a:lnTo>
                <a:lnTo>
                  <a:pt x="624279" y="6374535"/>
                </a:lnTo>
                <a:lnTo>
                  <a:pt x="382249" y="6248727"/>
                </a:lnTo>
                <a:cubicBezTo>
                  <a:pt x="300507" y="6201724"/>
                  <a:pt x="220937" y="6151368"/>
                  <a:pt x="143729" y="6097845"/>
                </a:cubicBezTo>
                <a:lnTo>
                  <a:pt x="0" y="5989017"/>
                </a:lnTo>
                <a:lnTo>
                  <a:pt x="0" y="703020"/>
                </a:lnTo>
                <a:lnTo>
                  <a:pt x="143728" y="594191"/>
                </a:lnTo>
                <a:cubicBezTo>
                  <a:pt x="684187" y="219535"/>
                  <a:pt x="1340332" y="0"/>
                  <a:pt x="2047752"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0193166D-DDF1-4F9A-A786-A7AEF5375C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7373"/>
            <a:ext cx="5229863" cy="6210629"/>
          </a:xfrm>
          <a:custGeom>
            <a:avLst/>
            <a:gdLst>
              <a:gd name="connsiteX0" fmla="*/ 2047751 w 5229863"/>
              <a:gd name="connsiteY0" fmla="*/ 0 h 6210629"/>
              <a:gd name="connsiteX1" fmla="*/ 5229863 w 5229863"/>
              <a:gd name="connsiteY1" fmla="*/ 3182112 h 6210629"/>
              <a:gd name="connsiteX2" fmla="*/ 3286373 w 5229863"/>
              <a:gd name="connsiteY2" fmla="*/ 6114158 h 6210629"/>
              <a:gd name="connsiteX3" fmla="*/ 3022794 w 5229863"/>
              <a:gd name="connsiteY3" fmla="*/ 6210629 h 6210629"/>
              <a:gd name="connsiteX4" fmla="*/ 1077939 w 5229863"/>
              <a:gd name="connsiteY4" fmla="*/ 6210629 h 6210629"/>
              <a:gd name="connsiteX5" fmla="*/ 953634 w 5229863"/>
              <a:gd name="connsiteY5" fmla="*/ 6171135 h 6210629"/>
              <a:gd name="connsiteX6" fmla="*/ 23632 w 5229863"/>
              <a:gd name="connsiteY6" fmla="*/ 5637585 h 6210629"/>
              <a:gd name="connsiteX7" fmla="*/ 0 w 5229863"/>
              <a:gd name="connsiteY7" fmla="*/ 5616107 h 6210629"/>
              <a:gd name="connsiteX8" fmla="*/ 0 w 5229863"/>
              <a:gd name="connsiteY8" fmla="*/ 748118 h 6210629"/>
              <a:gd name="connsiteX9" fmla="*/ 23632 w 5229863"/>
              <a:gd name="connsiteY9" fmla="*/ 726640 h 6210629"/>
              <a:gd name="connsiteX10" fmla="*/ 2047751 w 5229863"/>
              <a:gd name="connsiteY10" fmla="*/ 0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29863" h="6210629">
                <a:moveTo>
                  <a:pt x="2047751" y="0"/>
                </a:moveTo>
                <a:cubicBezTo>
                  <a:pt x="3805183" y="0"/>
                  <a:pt x="5229863" y="1424680"/>
                  <a:pt x="5229863" y="3182112"/>
                </a:cubicBezTo>
                <a:cubicBezTo>
                  <a:pt x="5229863" y="4500186"/>
                  <a:pt x="4428481" y="5631087"/>
                  <a:pt x="3286373" y="6114158"/>
                </a:cubicBezTo>
                <a:lnTo>
                  <a:pt x="3022794" y="6210629"/>
                </a:lnTo>
                <a:lnTo>
                  <a:pt x="1077939" y="6210629"/>
                </a:lnTo>
                <a:lnTo>
                  <a:pt x="953634" y="6171135"/>
                </a:lnTo>
                <a:cubicBezTo>
                  <a:pt x="612471" y="6046219"/>
                  <a:pt x="298661" y="5864559"/>
                  <a:pt x="23632" y="5637585"/>
                </a:cubicBezTo>
                <a:lnTo>
                  <a:pt x="0" y="5616107"/>
                </a:lnTo>
                <a:lnTo>
                  <a:pt x="0" y="748118"/>
                </a:lnTo>
                <a:lnTo>
                  <a:pt x="23632" y="726640"/>
                </a:lnTo>
                <a:cubicBezTo>
                  <a:pt x="573689" y="272693"/>
                  <a:pt x="1278875" y="0"/>
                  <a:pt x="2047751"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8A177BCC-4208-4795-8572-4D623BA1E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E4EE7214-AC05-465E-A501-65AA04EF5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8355" y="2"/>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Date Placeholder 1"/>
          <p:cNvSpPr>
            <a:spLocks noGrp="1"/>
          </p:cNvSpPr>
          <p:nvPr>
            <p:ph type="dt" sz="half" idx="10"/>
          </p:nvPr>
        </p:nvSpPr>
        <p:spPr>
          <a:xfrm>
            <a:off x="9727547" y="603503"/>
            <a:ext cx="1664330" cy="365760"/>
          </a:xfrm>
        </p:spPr>
        <p:txBody>
          <a:bodyPr vert="horz" lIns="91440" tIns="45720" rIns="91440" bIns="45720" rtlCol="0" anchor="ctr">
            <a:normAutofit/>
          </a:bodyPr>
          <a:lstStyle/>
          <a:p>
            <a:pPr algn="r">
              <a:spcAft>
                <a:spcPts val="600"/>
              </a:spcAft>
            </a:pPr>
            <a:fld id="{F8A41011-75DA-B64F-8BED-D7B2591BBC28}" type="datetime1">
              <a:rPr lang="en-US" sz="1100" smtClean="0">
                <a:solidFill>
                  <a:schemeClr val="tx1">
                    <a:alpha val="80000"/>
                  </a:schemeClr>
                </a:solidFill>
              </a:rPr>
              <a:pPr algn="r">
                <a:spcAft>
                  <a:spcPts val="600"/>
                </a:spcAft>
              </a:pPr>
              <a:t>4/3/20</a:t>
            </a:fld>
            <a:endParaRPr lang="en-US" sz="1100" dirty="0">
              <a:solidFill>
                <a:schemeClr val="tx1">
                  <a:alpha val="80000"/>
                </a:schemeClr>
              </a:solidFill>
            </a:endParaRPr>
          </a:p>
        </p:txBody>
      </p:sp>
      <p:pic>
        <p:nvPicPr>
          <p:cNvPr id="12" name="Picture 11">
            <a:extLst>
              <a:ext uri="{FF2B5EF4-FFF2-40B4-BE49-F238E27FC236}">
                <a16:creationId xmlns:a16="http://schemas.microsoft.com/office/drawing/2014/main" id="{AEDAEE96-7513-5641-8B66-D4422A02776E}"/>
              </a:ext>
            </a:extLst>
          </p:cNvPr>
          <p:cNvPicPr>
            <a:picLocks noChangeAspect="1"/>
          </p:cNvPicPr>
          <p:nvPr/>
        </p:nvPicPr>
        <p:blipFill rotWithShape="1">
          <a:blip r:embed="rId3"/>
          <a:srcRect l="4444" t="1272" r="6056" b="82802"/>
          <a:stretch/>
        </p:blipFill>
        <p:spPr>
          <a:xfrm>
            <a:off x="378525" y="2938817"/>
            <a:ext cx="3460451" cy="1239971"/>
          </a:xfrm>
          <a:prstGeom prst="rect">
            <a:avLst/>
          </a:prstGeom>
        </p:spPr>
      </p:pic>
      <p:sp>
        <p:nvSpPr>
          <p:cNvPr id="6" name="TextBox 5">
            <a:extLst>
              <a:ext uri="{FF2B5EF4-FFF2-40B4-BE49-F238E27FC236}">
                <a16:creationId xmlns:a16="http://schemas.microsoft.com/office/drawing/2014/main" id="{CCC80D58-6117-D74D-BDDF-0EF58C5EBF4B}"/>
              </a:ext>
            </a:extLst>
          </p:cNvPr>
          <p:cNvSpPr txBox="1"/>
          <p:nvPr/>
        </p:nvSpPr>
        <p:spPr>
          <a:xfrm>
            <a:off x="6400800" y="715108"/>
            <a:ext cx="506870" cy="369332"/>
          </a:xfrm>
          <a:prstGeom prst="rect">
            <a:avLst/>
          </a:prstGeom>
          <a:noFill/>
        </p:spPr>
        <p:txBody>
          <a:bodyPr wrap="none" rtlCol="0">
            <a:spAutoFit/>
          </a:bodyPr>
          <a:lstStyle/>
          <a:p>
            <a:r>
              <a:rPr lang="en-US" dirty="0"/>
              <a:t>HR </a:t>
            </a:r>
          </a:p>
        </p:txBody>
      </p:sp>
    </p:spTree>
    <p:extLst>
      <p:ext uri="{BB962C8B-B14F-4D97-AF65-F5344CB8AC3E}">
        <p14:creationId xmlns:p14="http://schemas.microsoft.com/office/powerpoint/2010/main" val="35410794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718149" y="1201679"/>
            <a:ext cx="10755702" cy="1133475"/>
          </a:xfrm>
        </p:spPr>
        <p:txBody>
          <a:bodyPr>
            <a:normAutofit fontScale="90000"/>
          </a:bodyPr>
          <a:lstStyle/>
          <a:p>
            <a:r>
              <a:rPr lang="en-US" dirty="0"/>
              <a:t>Reasons for lack of motivation and underperformance during homeworking :</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1252986" y="2466256"/>
            <a:ext cx="10755702" cy="4391744"/>
          </a:xfrm>
        </p:spPr>
        <p:txBody>
          <a:bodyPr>
            <a:normAutofit fontScale="40000" lnSpcReduction="20000"/>
          </a:bodyPr>
          <a:lstStyle/>
          <a:p>
            <a:pPr marL="109728"/>
            <a:endParaRPr lang="en-US" sz="3200" dirty="0">
              <a:solidFill>
                <a:schemeClr val="tx1"/>
              </a:solidFill>
            </a:endParaRPr>
          </a:p>
          <a:p>
            <a:pPr marL="457200" indent="-457200">
              <a:buFont typeface="Wingdings" pitchFamily="2" charset="2"/>
              <a:buChar char="Ø"/>
            </a:pPr>
            <a:r>
              <a:rPr lang="en-US" sz="3200" dirty="0">
                <a:solidFill>
                  <a:schemeClr val="tx1"/>
                </a:solidFill>
              </a:rPr>
              <a:t>No clear expectations.</a:t>
            </a:r>
          </a:p>
          <a:p>
            <a:pPr marL="566928" indent="-457200">
              <a:buFont typeface="Wingdings" pitchFamily="2" charset="2"/>
              <a:buChar char="Ø"/>
            </a:pPr>
            <a:endParaRPr lang="en-US" sz="3200" dirty="0">
              <a:solidFill>
                <a:schemeClr val="tx1"/>
              </a:solidFill>
            </a:endParaRPr>
          </a:p>
          <a:p>
            <a:pPr marL="457200" indent="-457200">
              <a:buFont typeface="Wingdings" pitchFamily="2" charset="2"/>
              <a:buChar char="Ø"/>
            </a:pPr>
            <a:r>
              <a:rPr lang="en-US" sz="3200" dirty="0">
                <a:solidFill>
                  <a:schemeClr val="tx1"/>
                </a:solidFill>
              </a:rPr>
              <a:t>Poor Job design.</a:t>
            </a:r>
          </a:p>
          <a:p>
            <a:pPr marL="566928" indent="-457200">
              <a:buFont typeface="Wingdings" pitchFamily="2" charset="2"/>
              <a:buChar char="Ø"/>
            </a:pPr>
            <a:endParaRPr lang="en-US" sz="3200" dirty="0">
              <a:solidFill>
                <a:schemeClr val="tx1"/>
              </a:solidFill>
            </a:endParaRPr>
          </a:p>
          <a:p>
            <a:pPr marL="457200" indent="-457200">
              <a:buFont typeface="Wingdings" pitchFamily="2" charset="2"/>
              <a:buChar char="Ø"/>
            </a:pPr>
            <a:r>
              <a:rPr lang="en-US" sz="3200" dirty="0">
                <a:solidFill>
                  <a:schemeClr val="tx1"/>
                </a:solidFill>
              </a:rPr>
              <a:t>Ineffective training.</a:t>
            </a:r>
          </a:p>
          <a:p>
            <a:pPr marL="457200" indent="-457200">
              <a:buFont typeface="Wingdings" pitchFamily="2" charset="2"/>
              <a:buChar char="Ø"/>
            </a:pPr>
            <a:endParaRPr lang="en-US" sz="3200" dirty="0">
              <a:solidFill>
                <a:schemeClr val="tx1"/>
              </a:solidFill>
            </a:endParaRPr>
          </a:p>
          <a:p>
            <a:pPr marL="457200" indent="-457200">
              <a:buFont typeface="Wingdings" pitchFamily="2" charset="2"/>
              <a:buChar char="Ø"/>
            </a:pPr>
            <a:r>
              <a:rPr lang="en-US" sz="3200" dirty="0">
                <a:solidFill>
                  <a:schemeClr val="tx1"/>
                </a:solidFill>
              </a:rPr>
              <a:t>Unsuitable organisational or reporting structure or lack of clarity </a:t>
            </a:r>
          </a:p>
          <a:p>
            <a:pPr marL="566928" indent="-457200">
              <a:buFont typeface="Wingdings" pitchFamily="2" charset="2"/>
              <a:buChar char="Ø"/>
            </a:pPr>
            <a:endParaRPr lang="en-US" sz="3200" dirty="0">
              <a:solidFill>
                <a:schemeClr val="tx1"/>
              </a:solidFill>
            </a:endParaRPr>
          </a:p>
          <a:p>
            <a:pPr marL="457200" indent="-457200">
              <a:buFont typeface="Wingdings" pitchFamily="2" charset="2"/>
              <a:buChar char="Ø"/>
            </a:pPr>
            <a:r>
              <a:rPr lang="en-US" sz="3200" dirty="0">
                <a:solidFill>
                  <a:schemeClr val="tx1"/>
                </a:solidFill>
              </a:rPr>
              <a:t>Ineffective or no communication.</a:t>
            </a:r>
          </a:p>
          <a:p>
            <a:pPr marL="566928" indent="-457200">
              <a:buFont typeface="Wingdings" pitchFamily="2" charset="2"/>
              <a:buChar char="Ø"/>
            </a:pPr>
            <a:endParaRPr lang="en-US" sz="3200" dirty="0">
              <a:solidFill>
                <a:schemeClr val="tx1"/>
              </a:solidFill>
            </a:endParaRPr>
          </a:p>
          <a:p>
            <a:pPr marL="457200" indent="-457200">
              <a:buFont typeface="Wingdings" pitchFamily="2" charset="2"/>
              <a:buChar char="Ø"/>
            </a:pPr>
            <a:r>
              <a:rPr lang="en-US" sz="3200" dirty="0">
                <a:solidFill>
                  <a:schemeClr val="tx1"/>
                </a:solidFill>
              </a:rPr>
              <a:t>Lack of rewards and motivation.</a:t>
            </a:r>
          </a:p>
          <a:p>
            <a:pPr marL="566928" indent="-457200">
              <a:buFont typeface="Wingdings" pitchFamily="2" charset="2"/>
              <a:buChar char="Ø"/>
            </a:pPr>
            <a:endParaRPr lang="en-US" sz="3200" dirty="0">
              <a:solidFill>
                <a:schemeClr val="tx1"/>
              </a:solidFill>
            </a:endParaRPr>
          </a:p>
          <a:p>
            <a:pPr marL="457200" indent="-457200">
              <a:buFont typeface="Wingdings" pitchFamily="2" charset="2"/>
              <a:buChar char="Ø"/>
            </a:pPr>
            <a:r>
              <a:rPr lang="en-US" sz="3200" dirty="0">
                <a:solidFill>
                  <a:schemeClr val="tx1"/>
                </a:solidFill>
              </a:rPr>
              <a:t>Insufficient performance feedback.</a:t>
            </a:r>
          </a:p>
          <a:p>
            <a:pPr marL="566928" indent="-457200">
              <a:buFont typeface="Wingdings" pitchFamily="2" charset="2"/>
              <a:buChar char="Ø"/>
            </a:pPr>
            <a:endParaRPr lang="en-US" sz="3200" dirty="0">
              <a:solidFill>
                <a:schemeClr val="tx1"/>
              </a:solidFill>
            </a:endParaRPr>
          </a:p>
          <a:p>
            <a:pPr marL="457200" indent="-457200">
              <a:buFont typeface="Wingdings" pitchFamily="2" charset="2"/>
              <a:buChar char="Ø"/>
            </a:pPr>
            <a:r>
              <a:rPr lang="en-US" sz="3500" dirty="0">
                <a:solidFill>
                  <a:srgbClr val="FF0000"/>
                </a:solidFill>
              </a:rPr>
              <a:t>Outside influences.</a:t>
            </a:r>
          </a:p>
          <a:p>
            <a:pPr marL="457200" indent="-457200">
              <a:buFont typeface="Wingdings" pitchFamily="2" charset="2"/>
              <a:buChar char="Ø"/>
            </a:pPr>
            <a:endParaRPr lang="en-US" sz="3200" dirty="0">
              <a:solidFill>
                <a:schemeClr val="tx1"/>
              </a:solidFill>
            </a:endParaRPr>
          </a:p>
          <a:p>
            <a:pPr marL="566928" indent="-457200">
              <a:buFont typeface="Wingdings" pitchFamily="2" charset="2"/>
              <a:buChar char="Ø"/>
            </a:pPr>
            <a:endParaRPr lang="en-US" sz="3200" dirty="0">
              <a:solidFill>
                <a:schemeClr val="tx1"/>
              </a:solidFill>
            </a:endParaRPr>
          </a:p>
          <a:p>
            <a:endParaRPr lang="en-US" dirty="0">
              <a:solidFill>
                <a:schemeClr val="tx1"/>
              </a:solidFill>
            </a:endParaRPr>
          </a:p>
        </p:txBody>
      </p:sp>
      <p:grpSp>
        <p:nvGrpSpPr>
          <p:cNvPr id="5" name="Group 4">
            <a:extLst>
              <a:ext uri="{FF2B5EF4-FFF2-40B4-BE49-F238E27FC236}">
                <a16:creationId xmlns:a16="http://schemas.microsoft.com/office/drawing/2014/main" id="{6C91FA9B-8F24-B24E-AD53-9ADF0204313F}"/>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A7725A87-FADC-DC45-974A-46F0BF1BDC1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4C48199-E5F6-9541-8BBC-5BC947CBAA5F}"/>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1F72B2EE-2A87-DA46-A13E-7195BFB2F106}"/>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435754-CEB4-6E4B-AEBD-2318259460F9}"/>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3096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718149" y="787612"/>
            <a:ext cx="10755702" cy="1133475"/>
          </a:xfrm>
        </p:spPr>
        <p:txBody>
          <a:bodyPr>
            <a:normAutofit fontScale="90000"/>
          </a:bodyPr>
          <a:lstStyle/>
          <a:p>
            <a:r>
              <a:rPr lang="en-GB" dirty="0"/>
              <a:t>What is the best way to provide feedback on poor performance?</a:t>
            </a:r>
            <a:endParaRPr lang="en-US" dirty="0"/>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856171" y="2121199"/>
            <a:ext cx="10755702" cy="4391744"/>
          </a:xfrm>
        </p:spPr>
        <p:txBody>
          <a:bodyPr>
            <a:normAutofit fontScale="77500" lnSpcReduction="20000"/>
          </a:bodyPr>
          <a:lstStyle/>
          <a:p>
            <a:pPr marL="109728"/>
            <a:r>
              <a:rPr lang="en-GB" sz="3200" dirty="0">
                <a:solidFill>
                  <a:schemeClr val="tx1"/>
                </a:solidFill>
              </a:rPr>
              <a:t>This can be done by following the 'six steps' process:</a:t>
            </a:r>
          </a:p>
          <a:p>
            <a:pPr marL="624078" lvl="0" indent="-514350">
              <a:buFont typeface="+mj-lt"/>
              <a:buAutoNum type="arabicPeriod"/>
            </a:pPr>
            <a:r>
              <a:rPr lang="en-GB" sz="3200" b="1" u="sng" dirty="0">
                <a:solidFill>
                  <a:schemeClr val="tx1"/>
                </a:solidFill>
              </a:rPr>
              <a:t>State your purpose</a:t>
            </a:r>
            <a:r>
              <a:rPr lang="en-GB" sz="3200" dirty="0">
                <a:solidFill>
                  <a:schemeClr val="tx1"/>
                </a:solidFill>
              </a:rPr>
              <a:t>. Be clear and concise and avoid 'small talk'.</a:t>
            </a:r>
          </a:p>
          <a:p>
            <a:pPr marL="624078" lvl="0" indent="-514350">
              <a:buFont typeface="+mj-lt"/>
              <a:buAutoNum type="arabicPeriod"/>
            </a:pPr>
            <a:r>
              <a:rPr lang="en-GB" sz="3200" b="1" u="sng" dirty="0">
                <a:solidFill>
                  <a:schemeClr val="tx1"/>
                </a:solidFill>
              </a:rPr>
              <a:t>Describe the problem</a:t>
            </a:r>
            <a:r>
              <a:rPr lang="en-GB" sz="3200" dirty="0">
                <a:solidFill>
                  <a:schemeClr val="tx1"/>
                </a:solidFill>
              </a:rPr>
              <a:t>. Describe the performance or behaviour without being judgemental and always provide incidents of poor performance.</a:t>
            </a:r>
          </a:p>
          <a:p>
            <a:pPr marL="624078" lvl="0" indent="-514350">
              <a:buFont typeface="+mj-lt"/>
              <a:buAutoNum type="arabicPeriod"/>
            </a:pPr>
            <a:r>
              <a:rPr lang="en-GB" sz="3200" b="1" u="sng" dirty="0">
                <a:solidFill>
                  <a:schemeClr val="tx1"/>
                </a:solidFill>
              </a:rPr>
              <a:t>Listen</a:t>
            </a:r>
            <a:r>
              <a:rPr lang="en-GB" sz="3200" dirty="0">
                <a:solidFill>
                  <a:schemeClr val="tx1"/>
                </a:solidFill>
              </a:rPr>
              <a:t> actively. Use open questions, body language etc.</a:t>
            </a:r>
          </a:p>
          <a:p>
            <a:pPr marL="624078" lvl="0" indent="-514350">
              <a:buFont typeface="+mj-lt"/>
              <a:buAutoNum type="arabicPeriod"/>
            </a:pPr>
            <a:r>
              <a:rPr lang="en-GB" sz="3200" b="1" u="sng" dirty="0">
                <a:solidFill>
                  <a:schemeClr val="tx1"/>
                </a:solidFill>
              </a:rPr>
              <a:t>Agree</a:t>
            </a:r>
            <a:r>
              <a:rPr lang="en-GB" sz="3200" u="sng" dirty="0">
                <a:solidFill>
                  <a:schemeClr val="tx1"/>
                </a:solidFill>
              </a:rPr>
              <a:t> </a:t>
            </a:r>
            <a:r>
              <a:rPr lang="en-GB" sz="3200" dirty="0">
                <a:solidFill>
                  <a:schemeClr val="tx1"/>
                </a:solidFill>
              </a:rPr>
              <a:t>on the problem. This is important for reaching a solution and may require modifying your own view.</a:t>
            </a:r>
          </a:p>
          <a:p>
            <a:pPr marL="624078" lvl="0" indent="-514350">
              <a:buFont typeface="+mj-lt"/>
              <a:buAutoNum type="arabicPeriod"/>
            </a:pPr>
            <a:r>
              <a:rPr lang="en-GB" sz="3200" b="1" u="sng" dirty="0">
                <a:solidFill>
                  <a:schemeClr val="tx1"/>
                </a:solidFill>
              </a:rPr>
              <a:t>Ask the employee </a:t>
            </a:r>
            <a:r>
              <a:rPr lang="en-GB" sz="3200" dirty="0">
                <a:solidFill>
                  <a:schemeClr val="tx1"/>
                </a:solidFill>
              </a:rPr>
              <a:t>how he/she could resolve the matter and agree on an action plan</a:t>
            </a:r>
          </a:p>
          <a:p>
            <a:pPr marL="624078" lvl="0" indent="-514350">
              <a:buFont typeface="+mj-lt"/>
              <a:buAutoNum type="arabicPeriod"/>
            </a:pPr>
            <a:r>
              <a:rPr lang="en-GB" sz="3200" b="1" u="sng" dirty="0">
                <a:solidFill>
                  <a:schemeClr val="tx1"/>
                </a:solidFill>
              </a:rPr>
              <a:t>Have the employee sum up </a:t>
            </a:r>
            <a:r>
              <a:rPr lang="en-GB" sz="3200" dirty="0">
                <a:solidFill>
                  <a:schemeClr val="tx1"/>
                </a:solidFill>
              </a:rPr>
              <a:t>- this ensures common understanding.</a:t>
            </a:r>
          </a:p>
          <a:p>
            <a:pPr marL="624078" lvl="0" indent="-514350">
              <a:buFont typeface="+mj-lt"/>
              <a:buAutoNum type="arabicPeriod"/>
            </a:pPr>
            <a:endParaRPr lang="en-GB" sz="3200" dirty="0">
              <a:solidFill>
                <a:schemeClr val="tx1"/>
              </a:solidFill>
            </a:endParaRPr>
          </a:p>
          <a:p>
            <a:pPr marL="109728" lvl="0" algn="ctr"/>
            <a:r>
              <a:rPr lang="en-GB" sz="3200" dirty="0">
                <a:solidFill>
                  <a:schemeClr val="tx1"/>
                </a:solidFill>
              </a:rPr>
              <a:t>Remember giving feedback is a skill!</a:t>
            </a:r>
          </a:p>
          <a:p>
            <a:endParaRPr lang="en-US" dirty="0">
              <a:solidFill>
                <a:schemeClr val="tx1"/>
              </a:solidFill>
            </a:endParaRPr>
          </a:p>
        </p:txBody>
      </p:sp>
      <p:grpSp>
        <p:nvGrpSpPr>
          <p:cNvPr id="5" name="Group 4">
            <a:extLst>
              <a:ext uri="{FF2B5EF4-FFF2-40B4-BE49-F238E27FC236}">
                <a16:creationId xmlns:a16="http://schemas.microsoft.com/office/drawing/2014/main" id="{D9863EBD-CFBD-034A-8CD6-F7201963D932}"/>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6311B0DF-7762-6042-A255-19CA50F17E72}"/>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D1DD6ED-9C82-6D47-90E3-87ED41BE12D4}"/>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862FF73-63C7-AE48-9382-456450C4795D}"/>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62B9857-9197-1648-834B-3373299B3B34}"/>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4060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0F76A-D44A-4D46-B256-8D6AB5DC1DBB}"/>
              </a:ext>
            </a:extLst>
          </p:cNvPr>
          <p:cNvSpPr>
            <a:spLocks noGrp="1"/>
          </p:cNvSpPr>
          <p:nvPr>
            <p:ph type="title"/>
          </p:nvPr>
        </p:nvSpPr>
        <p:spPr/>
        <p:txBody>
          <a:bodyPr/>
          <a:lstStyle/>
          <a:p>
            <a:r>
              <a:rPr lang="en-US" dirty="0"/>
              <a:t>Retention of employees</a:t>
            </a:r>
          </a:p>
        </p:txBody>
      </p:sp>
      <p:sp>
        <p:nvSpPr>
          <p:cNvPr id="3" name="Content Placeholder 2">
            <a:extLst>
              <a:ext uri="{FF2B5EF4-FFF2-40B4-BE49-F238E27FC236}">
                <a16:creationId xmlns:a16="http://schemas.microsoft.com/office/drawing/2014/main" id="{4B98F385-9CDA-3547-AC81-8A6E2AD9C3A1}"/>
              </a:ext>
            </a:extLst>
          </p:cNvPr>
          <p:cNvSpPr>
            <a:spLocks noGrp="1"/>
          </p:cNvSpPr>
          <p:nvPr>
            <p:ph idx="1"/>
          </p:nvPr>
        </p:nvSpPr>
        <p:spPr/>
        <p:txBody>
          <a:bodyPr/>
          <a:lstStyle/>
          <a:p>
            <a:r>
              <a:rPr lang="en-US" dirty="0"/>
              <a:t>What motivates employees?</a:t>
            </a:r>
          </a:p>
          <a:p>
            <a:endParaRPr lang="en-US" dirty="0"/>
          </a:p>
          <a:p>
            <a:pPr>
              <a:buFontTx/>
              <a:buChar char="-"/>
            </a:pPr>
            <a:r>
              <a:rPr lang="en-US" dirty="0"/>
              <a:t>We recommend focusing on the ‘Little Big Things’.</a:t>
            </a:r>
          </a:p>
          <a:p>
            <a:pPr>
              <a:buFontTx/>
              <a:buChar char="-"/>
            </a:pPr>
            <a:endParaRPr lang="en-US" dirty="0"/>
          </a:p>
          <a:p>
            <a:pPr>
              <a:buFontTx/>
              <a:buChar char="-"/>
            </a:pPr>
            <a:r>
              <a:rPr lang="en-US" dirty="0"/>
              <a:t>B.E.T System</a:t>
            </a:r>
          </a:p>
          <a:p>
            <a:pPr marL="0" indent="0">
              <a:buNone/>
            </a:pPr>
            <a:endParaRPr lang="en-US" dirty="0"/>
          </a:p>
        </p:txBody>
      </p:sp>
      <p:grpSp>
        <p:nvGrpSpPr>
          <p:cNvPr id="4" name="Group 3">
            <a:extLst>
              <a:ext uri="{FF2B5EF4-FFF2-40B4-BE49-F238E27FC236}">
                <a16:creationId xmlns:a16="http://schemas.microsoft.com/office/drawing/2014/main" id="{22A0F5A0-33D2-A249-808C-4968CCFAB492}"/>
              </a:ext>
            </a:extLst>
          </p:cNvPr>
          <p:cNvGrpSpPr/>
          <p:nvPr/>
        </p:nvGrpSpPr>
        <p:grpSpPr>
          <a:xfrm>
            <a:off x="0" y="0"/>
            <a:ext cx="12179300" cy="6858000"/>
            <a:chOff x="0" y="0"/>
            <a:chExt cx="12179300" cy="6858000"/>
          </a:xfrm>
        </p:grpSpPr>
        <p:sp>
          <p:nvSpPr>
            <p:cNvPr id="5" name="Rectangle 4">
              <a:extLst>
                <a:ext uri="{FF2B5EF4-FFF2-40B4-BE49-F238E27FC236}">
                  <a16:creationId xmlns:a16="http://schemas.microsoft.com/office/drawing/2014/main" id="{E20AC718-2019-2740-994A-7AC90F9A65AA}"/>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9B04D457-C9D6-6C4B-8BCF-5AF354A72EAD}"/>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6FC6B74-290F-B14F-8299-C974A66C145A}"/>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4BACD1F-71CD-C44F-8B84-C5490188EB09}"/>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9" name="Picture 8">
            <a:extLst>
              <a:ext uri="{FF2B5EF4-FFF2-40B4-BE49-F238E27FC236}">
                <a16:creationId xmlns:a16="http://schemas.microsoft.com/office/drawing/2014/main" id="{E252F3F1-EFFA-344A-B6DB-189B09300B92}"/>
              </a:ext>
            </a:extLst>
          </p:cNvPr>
          <p:cNvPicPr>
            <a:picLocks noChangeAspect="1"/>
          </p:cNvPicPr>
          <p:nvPr/>
        </p:nvPicPr>
        <p:blipFill>
          <a:blip r:embed="rId2"/>
          <a:stretch>
            <a:fillRect/>
          </a:stretch>
        </p:blipFill>
        <p:spPr>
          <a:xfrm>
            <a:off x="8593014" y="3282462"/>
            <a:ext cx="3470031" cy="3029438"/>
          </a:xfrm>
          <a:prstGeom prst="rect">
            <a:avLst/>
          </a:prstGeom>
        </p:spPr>
      </p:pic>
    </p:spTree>
    <p:extLst>
      <p:ext uri="{BB962C8B-B14F-4D97-AF65-F5344CB8AC3E}">
        <p14:creationId xmlns:p14="http://schemas.microsoft.com/office/powerpoint/2010/main" val="119763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0F76A-D44A-4D46-B256-8D6AB5DC1DBB}"/>
              </a:ext>
            </a:extLst>
          </p:cNvPr>
          <p:cNvSpPr>
            <a:spLocks noGrp="1"/>
          </p:cNvSpPr>
          <p:nvPr>
            <p:ph type="title"/>
          </p:nvPr>
        </p:nvSpPr>
        <p:spPr/>
        <p:txBody>
          <a:bodyPr/>
          <a:lstStyle/>
          <a:p>
            <a:r>
              <a:rPr lang="en-US" dirty="0"/>
              <a:t>Recruitment of employees</a:t>
            </a:r>
          </a:p>
        </p:txBody>
      </p:sp>
      <p:sp>
        <p:nvSpPr>
          <p:cNvPr id="3" name="Content Placeholder 2">
            <a:extLst>
              <a:ext uri="{FF2B5EF4-FFF2-40B4-BE49-F238E27FC236}">
                <a16:creationId xmlns:a16="http://schemas.microsoft.com/office/drawing/2014/main" id="{4B98F385-9CDA-3547-AC81-8A6E2AD9C3A1}"/>
              </a:ext>
            </a:extLst>
          </p:cNvPr>
          <p:cNvSpPr>
            <a:spLocks noGrp="1"/>
          </p:cNvSpPr>
          <p:nvPr>
            <p:ph idx="1"/>
          </p:nvPr>
        </p:nvSpPr>
        <p:spPr/>
        <p:txBody>
          <a:bodyPr/>
          <a:lstStyle/>
          <a:p>
            <a:r>
              <a:rPr lang="en-US" dirty="0"/>
              <a:t>Review the job offering – What attracts employees?</a:t>
            </a:r>
          </a:p>
          <a:p>
            <a:pPr marL="0" indent="0">
              <a:buNone/>
            </a:pPr>
            <a:endParaRPr lang="en-US" dirty="0"/>
          </a:p>
          <a:p>
            <a:r>
              <a:rPr lang="en-US" dirty="0"/>
              <a:t>Interviews via video conferencing</a:t>
            </a:r>
          </a:p>
          <a:p>
            <a:pPr marL="0" indent="0">
              <a:buNone/>
            </a:pPr>
            <a:endParaRPr lang="en-US" dirty="0"/>
          </a:p>
          <a:p>
            <a:pPr marL="0" indent="0">
              <a:buNone/>
            </a:pPr>
            <a:endParaRPr lang="en-US" dirty="0"/>
          </a:p>
        </p:txBody>
      </p:sp>
      <p:grpSp>
        <p:nvGrpSpPr>
          <p:cNvPr id="4" name="Group 3">
            <a:extLst>
              <a:ext uri="{FF2B5EF4-FFF2-40B4-BE49-F238E27FC236}">
                <a16:creationId xmlns:a16="http://schemas.microsoft.com/office/drawing/2014/main" id="{22A0F5A0-33D2-A249-808C-4968CCFAB492}"/>
              </a:ext>
            </a:extLst>
          </p:cNvPr>
          <p:cNvGrpSpPr/>
          <p:nvPr/>
        </p:nvGrpSpPr>
        <p:grpSpPr>
          <a:xfrm>
            <a:off x="0" y="0"/>
            <a:ext cx="12179300" cy="6858000"/>
            <a:chOff x="0" y="0"/>
            <a:chExt cx="12179300" cy="6858000"/>
          </a:xfrm>
        </p:grpSpPr>
        <p:sp>
          <p:nvSpPr>
            <p:cNvPr id="5" name="Rectangle 4">
              <a:extLst>
                <a:ext uri="{FF2B5EF4-FFF2-40B4-BE49-F238E27FC236}">
                  <a16:creationId xmlns:a16="http://schemas.microsoft.com/office/drawing/2014/main" id="{E20AC718-2019-2740-994A-7AC90F9A65AA}"/>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9B04D457-C9D6-6C4B-8BCF-5AF354A72EAD}"/>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6FC6B74-290F-B14F-8299-C974A66C145A}"/>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4BACD1F-71CD-C44F-8B84-C5490188EB09}"/>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9" name="Picture 8">
            <a:extLst>
              <a:ext uri="{FF2B5EF4-FFF2-40B4-BE49-F238E27FC236}">
                <a16:creationId xmlns:a16="http://schemas.microsoft.com/office/drawing/2014/main" id="{E252F3F1-EFFA-344A-B6DB-189B09300B92}"/>
              </a:ext>
            </a:extLst>
          </p:cNvPr>
          <p:cNvPicPr>
            <a:picLocks noChangeAspect="1"/>
          </p:cNvPicPr>
          <p:nvPr/>
        </p:nvPicPr>
        <p:blipFill>
          <a:blip r:embed="rId2"/>
          <a:stretch>
            <a:fillRect/>
          </a:stretch>
        </p:blipFill>
        <p:spPr>
          <a:xfrm>
            <a:off x="8593014" y="3282462"/>
            <a:ext cx="3470031" cy="3029438"/>
          </a:xfrm>
          <a:prstGeom prst="rect">
            <a:avLst/>
          </a:prstGeom>
        </p:spPr>
      </p:pic>
    </p:spTree>
    <p:extLst>
      <p:ext uri="{BB962C8B-B14F-4D97-AF65-F5344CB8AC3E}">
        <p14:creationId xmlns:p14="http://schemas.microsoft.com/office/powerpoint/2010/main" val="156196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0F76A-D44A-4D46-B256-8D6AB5DC1DB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B98F385-9CDA-3547-AC81-8A6E2AD9C3A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4400" dirty="0"/>
              <a:t>Current situation – Furloughed Employees and the COVID-19 Pandemic</a:t>
            </a:r>
          </a:p>
          <a:p>
            <a:pPr marL="0" indent="0">
              <a:buNone/>
            </a:pPr>
            <a:endParaRPr lang="en-US" sz="4400" dirty="0"/>
          </a:p>
        </p:txBody>
      </p:sp>
      <p:grpSp>
        <p:nvGrpSpPr>
          <p:cNvPr id="4" name="Group 3">
            <a:extLst>
              <a:ext uri="{FF2B5EF4-FFF2-40B4-BE49-F238E27FC236}">
                <a16:creationId xmlns:a16="http://schemas.microsoft.com/office/drawing/2014/main" id="{22A0F5A0-33D2-A249-808C-4968CCFAB492}"/>
              </a:ext>
            </a:extLst>
          </p:cNvPr>
          <p:cNvGrpSpPr/>
          <p:nvPr/>
        </p:nvGrpSpPr>
        <p:grpSpPr>
          <a:xfrm>
            <a:off x="0" y="0"/>
            <a:ext cx="12179300" cy="6858000"/>
            <a:chOff x="0" y="0"/>
            <a:chExt cx="12179300" cy="6858000"/>
          </a:xfrm>
        </p:grpSpPr>
        <p:sp>
          <p:nvSpPr>
            <p:cNvPr id="5" name="Rectangle 4">
              <a:extLst>
                <a:ext uri="{FF2B5EF4-FFF2-40B4-BE49-F238E27FC236}">
                  <a16:creationId xmlns:a16="http://schemas.microsoft.com/office/drawing/2014/main" id="{E20AC718-2019-2740-994A-7AC90F9A65AA}"/>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9B04D457-C9D6-6C4B-8BCF-5AF354A72EAD}"/>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6FC6B74-290F-B14F-8299-C974A66C145A}"/>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4BACD1F-71CD-C44F-8B84-C5490188EB09}"/>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8025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a:bodyPr>
          <a:lstStyle/>
          <a:p>
            <a:pPr algn="ctr"/>
            <a:r>
              <a:rPr lang="en-US" dirty="0"/>
              <a:t>Furlough –FAQ’s</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r>
              <a:rPr lang="en-GB" b="1" dirty="0">
                <a:solidFill>
                  <a:schemeClr val="tx1"/>
                </a:solidFill>
              </a:rPr>
              <a:t>How long can an employee be placed on Furlough?</a:t>
            </a:r>
            <a:endParaRPr lang="en-GB" dirty="0">
              <a:solidFill>
                <a:schemeClr val="tx1"/>
              </a:solidFill>
            </a:endParaRPr>
          </a:p>
          <a:p>
            <a:r>
              <a:rPr lang="en-GB" dirty="0">
                <a:solidFill>
                  <a:schemeClr val="tx1"/>
                </a:solidFill>
              </a:rPr>
              <a:t>Claims can be for a minimum of three weeks and up to a maximum of three months. This may be extended. Employees will still pay Income Tax, National Insurance and any other deductions from their wages. An employee can be placed on furlough more than once. However, it is important to adhere to the minimum timeframes noted above.</a:t>
            </a:r>
          </a:p>
          <a:p>
            <a:endParaRPr lang="en-GB" dirty="0"/>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866458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a:bodyPr>
          <a:lstStyle/>
          <a:p>
            <a:pPr algn="ctr"/>
            <a:r>
              <a:rPr lang="en-US" dirty="0"/>
              <a:t>Furlough –FAQ’s</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r>
              <a:rPr lang="en-GB" b="1" dirty="0">
                <a:solidFill>
                  <a:schemeClr val="tx1"/>
                </a:solidFill>
              </a:rPr>
              <a:t>Can an employee undertake work whilst on Furlough?</a:t>
            </a:r>
            <a:endParaRPr lang="en-GB" dirty="0">
              <a:solidFill>
                <a:schemeClr val="tx1"/>
              </a:solidFill>
            </a:endParaRPr>
          </a:p>
          <a:p>
            <a:r>
              <a:rPr lang="en-GB" dirty="0">
                <a:solidFill>
                  <a:schemeClr val="tx1"/>
                </a:solidFill>
              </a:rPr>
              <a:t>No. An employee should not undertake any work for the organisation whilst on furlough. </a:t>
            </a:r>
          </a:p>
          <a:p>
            <a:endParaRPr lang="en-GB" dirty="0"/>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6445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a:bodyPr>
          <a:lstStyle/>
          <a:p>
            <a:pPr algn="ctr"/>
            <a:r>
              <a:rPr lang="en-US" dirty="0"/>
              <a:t>Furlough –FAQ’s</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r>
              <a:rPr lang="en-GB" b="1" dirty="0">
                <a:solidFill>
                  <a:schemeClr val="tx1"/>
                </a:solidFill>
              </a:rPr>
              <a:t>Can an employee undertake work whilst on Furlough?</a:t>
            </a:r>
            <a:endParaRPr lang="en-GB" dirty="0">
              <a:solidFill>
                <a:schemeClr val="tx1"/>
              </a:solidFill>
            </a:endParaRPr>
          </a:p>
          <a:p>
            <a:r>
              <a:rPr lang="en-GB" dirty="0">
                <a:solidFill>
                  <a:schemeClr val="tx1"/>
                </a:solidFill>
              </a:rPr>
              <a:t>No. An employee should not undertake any work for the organisation whilst on furlough. </a:t>
            </a:r>
          </a:p>
          <a:p>
            <a:endParaRPr lang="en-GB" dirty="0"/>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0486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a:bodyPr>
          <a:lstStyle/>
          <a:p>
            <a:pPr algn="ctr"/>
            <a:r>
              <a:rPr lang="en-US" dirty="0"/>
              <a:t>Furlough –FAQ’s</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r>
              <a:rPr lang="en-GB" b="1" dirty="0">
                <a:solidFill>
                  <a:schemeClr val="tx1"/>
                </a:solidFill>
              </a:rPr>
              <a:t>Who is Eligible?</a:t>
            </a:r>
            <a:endParaRPr lang="en-GB" dirty="0">
              <a:solidFill>
                <a:schemeClr val="tx1"/>
              </a:solidFill>
            </a:endParaRPr>
          </a:p>
          <a:p>
            <a:r>
              <a:rPr lang="en-GB" dirty="0">
                <a:solidFill>
                  <a:schemeClr val="tx1"/>
                </a:solidFill>
              </a:rPr>
              <a:t>The information issued confirms that organisations will need to submit claims on behalf of their Employees. It is important to note the following points:</a:t>
            </a:r>
          </a:p>
          <a:p>
            <a:pPr lvl="0"/>
            <a:r>
              <a:rPr lang="en-GB" dirty="0">
                <a:solidFill>
                  <a:schemeClr val="tx1"/>
                </a:solidFill>
              </a:rPr>
              <a:t>Employees must have been on the organisation’s PAYE from at least </a:t>
            </a:r>
            <a:r>
              <a:rPr lang="en-GB" b="1" dirty="0">
                <a:solidFill>
                  <a:schemeClr val="tx1"/>
                </a:solidFill>
              </a:rPr>
              <a:t>28 February 2020</a:t>
            </a:r>
            <a:r>
              <a:rPr lang="en-GB" dirty="0">
                <a:solidFill>
                  <a:schemeClr val="tx1"/>
                </a:solidFill>
              </a:rPr>
              <a:t>.</a:t>
            </a:r>
          </a:p>
          <a:p>
            <a:pPr lvl="0"/>
            <a:r>
              <a:rPr lang="en-GB" dirty="0">
                <a:solidFill>
                  <a:schemeClr val="tx1"/>
                </a:solidFill>
              </a:rPr>
              <a:t>All employees are eligible to benefit from the grant, including those on zero-hour or temporary contracts.</a:t>
            </a:r>
          </a:p>
          <a:p>
            <a:pPr lvl="0"/>
            <a:r>
              <a:rPr lang="en-GB" dirty="0">
                <a:solidFill>
                  <a:schemeClr val="tx1"/>
                </a:solidFill>
              </a:rPr>
              <a:t>The grant will cover from the day the employees are furloughed and will be backdated until 1</a:t>
            </a:r>
            <a:r>
              <a:rPr lang="en-GB" baseline="30000" dirty="0">
                <a:solidFill>
                  <a:schemeClr val="tx1"/>
                </a:solidFill>
              </a:rPr>
              <a:t>st</a:t>
            </a:r>
            <a:r>
              <a:rPr lang="en-GB" dirty="0">
                <a:solidFill>
                  <a:schemeClr val="tx1"/>
                </a:solidFill>
              </a:rPr>
              <a:t> March 2020. </a:t>
            </a:r>
          </a:p>
          <a:p>
            <a:endParaRPr lang="en-GB" dirty="0"/>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5262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a:bodyPr>
          <a:lstStyle/>
          <a:p>
            <a:pPr algn="ctr"/>
            <a:r>
              <a:rPr lang="en-US" dirty="0"/>
              <a:t>Furlough –FAQ’s</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r>
              <a:rPr lang="en-GB" b="1" dirty="0">
                <a:solidFill>
                  <a:schemeClr val="tx1"/>
                </a:solidFill>
              </a:rPr>
              <a:t>What about employees on sick leave?</a:t>
            </a:r>
            <a:endParaRPr lang="en-GB" dirty="0">
              <a:solidFill>
                <a:schemeClr val="tx1"/>
              </a:solidFill>
            </a:endParaRPr>
          </a:p>
          <a:p>
            <a:r>
              <a:rPr lang="en-GB" dirty="0">
                <a:solidFill>
                  <a:schemeClr val="tx1"/>
                </a:solidFill>
              </a:rPr>
              <a:t>For those who are on general sick-leave, or are isolating in line with government guidance, they should receive statutory sick pay for this period and then be furloughed after this. Employees who are shielding in line with public health guidance can be placed on furlough.</a:t>
            </a:r>
          </a:p>
          <a:p>
            <a:endParaRPr lang="en-GB" dirty="0"/>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7621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838200" y="371745"/>
            <a:ext cx="10515600" cy="784196"/>
          </a:xfrm>
        </p:spPr>
        <p:txBody>
          <a:bodyPr>
            <a:normAutofit fontScale="90000"/>
          </a:bodyPr>
          <a:lstStyle/>
          <a:p>
            <a:r>
              <a:rPr lang="en-GB" dirty="0"/>
              <a:t>Main Focus Points</a:t>
            </a:r>
            <a:endParaRPr lang="en-US" dirty="0"/>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863323" y="1517325"/>
            <a:ext cx="11187023" cy="4964098"/>
          </a:xfrm>
        </p:spPr>
        <p:txBody>
          <a:bodyPr>
            <a:normAutofit/>
          </a:bodyPr>
          <a:lstStyle/>
          <a:p>
            <a:pPr marL="342900" indent="-342900">
              <a:buFont typeface="Arial" panose="020B0604020202020204" pitchFamily="34" charset="0"/>
              <a:buChar char="•"/>
            </a:pPr>
            <a:r>
              <a:rPr lang="en-GB" b="1" dirty="0">
                <a:solidFill>
                  <a:schemeClr val="tx1"/>
                </a:solidFill>
              </a:rPr>
              <a:t>Homeworking </a:t>
            </a:r>
          </a:p>
          <a:p>
            <a:pPr marL="342900" indent="-342900">
              <a:buFont typeface="Arial" panose="020B0604020202020204" pitchFamily="34" charset="0"/>
              <a:buChar char="•"/>
            </a:pPr>
            <a:r>
              <a:rPr lang="en-GB" b="1" dirty="0">
                <a:solidFill>
                  <a:schemeClr val="tx1"/>
                </a:solidFill>
              </a:rPr>
              <a:t>Employee Performance and motivation during homeworking </a:t>
            </a:r>
          </a:p>
          <a:p>
            <a:pPr marL="342900" indent="-342900">
              <a:buFont typeface="Arial" panose="020B0604020202020204" pitchFamily="34" charset="0"/>
              <a:buChar char="•"/>
            </a:pPr>
            <a:r>
              <a:rPr lang="en-GB" b="1" dirty="0">
                <a:solidFill>
                  <a:schemeClr val="tx1"/>
                </a:solidFill>
              </a:rPr>
              <a:t>Retaining employees in a crisis</a:t>
            </a:r>
          </a:p>
          <a:p>
            <a:pPr marL="342900" indent="-342900">
              <a:buFont typeface="Arial" panose="020B0604020202020204" pitchFamily="34" charset="0"/>
              <a:buChar char="•"/>
            </a:pPr>
            <a:r>
              <a:rPr lang="en-GB" b="1" dirty="0">
                <a:solidFill>
                  <a:schemeClr val="tx1"/>
                </a:solidFill>
              </a:rPr>
              <a:t>Recruitment</a:t>
            </a:r>
          </a:p>
          <a:p>
            <a:endParaRPr lang="en-US" sz="3600"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0416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a:bodyPr>
          <a:lstStyle/>
          <a:p>
            <a:pPr algn="ctr"/>
            <a:r>
              <a:rPr lang="en-US" dirty="0"/>
              <a:t>Furlough –FAQ’s</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r>
              <a:rPr lang="en-GB" b="1" dirty="0">
                <a:solidFill>
                  <a:schemeClr val="tx1"/>
                </a:solidFill>
              </a:rPr>
              <a:t>Can organisations receiving public funding apply?</a:t>
            </a:r>
            <a:endParaRPr lang="en-GB" dirty="0">
              <a:solidFill>
                <a:schemeClr val="tx1"/>
              </a:solidFill>
            </a:endParaRPr>
          </a:p>
          <a:p>
            <a:r>
              <a:rPr lang="en-GB" dirty="0">
                <a:solidFill>
                  <a:schemeClr val="tx1"/>
                </a:solidFill>
              </a:rPr>
              <a:t>Organisations who are receiving public funding specifically to provide services deemed necessary by the government to tackle the coronavirus outbreak should not seek to furlough staff.</a:t>
            </a:r>
          </a:p>
          <a:p>
            <a:endParaRPr lang="en-GB" dirty="0"/>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13748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a:bodyPr>
          <a:lstStyle/>
          <a:p>
            <a:pPr algn="ctr"/>
            <a:r>
              <a:rPr lang="en-US" dirty="0"/>
              <a:t>Furlough –FAQ’s</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pPr fontAlgn="base"/>
            <a:r>
              <a:rPr lang="en-GB" b="1" dirty="0">
                <a:solidFill>
                  <a:schemeClr val="tx1"/>
                </a:solidFill>
              </a:rPr>
              <a:t>Can an employee on reduced hours be placed on Furlough?</a:t>
            </a:r>
            <a:endParaRPr lang="en-GB" dirty="0">
              <a:solidFill>
                <a:schemeClr val="tx1"/>
              </a:solidFill>
            </a:endParaRPr>
          </a:p>
          <a:p>
            <a:pPr fontAlgn="base"/>
            <a:r>
              <a:rPr lang="en-GB" dirty="0">
                <a:solidFill>
                  <a:schemeClr val="tx1"/>
                </a:solidFill>
              </a:rPr>
              <a:t>If an employee is working, but on reduced hours, or for reduced pay, they will not be eligible for this scheme and you will have to continue paying the employee through your payroll and pay their salary subject to the terms of the employment contract you agreed.</a:t>
            </a:r>
          </a:p>
          <a:p>
            <a:endParaRPr lang="en-GB" dirty="0">
              <a:solidFill>
                <a:schemeClr val="tx1"/>
              </a:solidFill>
            </a:endParaRPr>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58757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a:bodyPr>
          <a:lstStyle/>
          <a:p>
            <a:pPr algn="ctr"/>
            <a:r>
              <a:rPr lang="en-US" dirty="0"/>
              <a:t>Furlough –FAQ’s</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pPr fontAlgn="base"/>
            <a:r>
              <a:rPr lang="en-GB" b="1" dirty="0">
                <a:solidFill>
                  <a:schemeClr val="tx1"/>
                </a:solidFill>
              </a:rPr>
              <a:t>What about employees on unpaid leave?</a:t>
            </a:r>
            <a:endParaRPr lang="en-GB" dirty="0">
              <a:solidFill>
                <a:schemeClr val="tx1"/>
              </a:solidFill>
            </a:endParaRPr>
          </a:p>
          <a:p>
            <a:pPr fontAlgn="base"/>
            <a:r>
              <a:rPr lang="en-GB" dirty="0">
                <a:solidFill>
                  <a:schemeClr val="tx1"/>
                </a:solidFill>
              </a:rPr>
              <a:t> </a:t>
            </a:r>
          </a:p>
          <a:p>
            <a:pPr fontAlgn="base"/>
            <a:r>
              <a:rPr lang="en-GB" dirty="0">
                <a:solidFill>
                  <a:schemeClr val="tx1"/>
                </a:solidFill>
              </a:rPr>
              <a:t>Employees on unpaid leave cannot be furloughed, unless they were placed on unpaid leave after 28 February 2020.</a:t>
            </a:r>
          </a:p>
          <a:p>
            <a:endParaRPr lang="en-GB" dirty="0">
              <a:solidFill>
                <a:schemeClr val="tx1"/>
              </a:solidFill>
            </a:endParaRPr>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17401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a:bodyPr>
          <a:lstStyle/>
          <a:p>
            <a:pPr algn="ctr"/>
            <a:r>
              <a:rPr lang="en-US" dirty="0"/>
              <a:t>Furlough –FAQ’s</a:t>
            </a:r>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pPr fontAlgn="base"/>
            <a:r>
              <a:rPr lang="en-GB" b="1" dirty="0">
                <a:solidFill>
                  <a:schemeClr val="tx1"/>
                </a:solidFill>
              </a:rPr>
              <a:t>Can employees perform volunteer work or training?</a:t>
            </a:r>
            <a:endParaRPr lang="en-GB" dirty="0">
              <a:solidFill>
                <a:schemeClr val="tx1"/>
              </a:solidFill>
            </a:endParaRPr>
          </a:p>
          <a:p>
            <a:pPr fontAlgn="base"/>
            <a:r>
              <a:rPr lang="en-GB" dirty="0">
                <a:solidFill>
                  <a:schemeClr val="tx1"/>
                </a:solidFill>
              </a:rPr>
              <a:t> </a:t>
            </a:r>
          </a:p>
          <a:p>
            <a:pPr fontAlgn="base"/>
            <a:r>
              <a:rPr lang="en-GB" dirty="0">
                <a:solidFill>
                  <a:schemeClr val="tx1"/>
                </a:solidFill>
              </a:rPr>
              <a:t>A furloughed employee can take part in volunteer work or training, as long as it they do not provide services to or generate revenue for, or on behalf of the organisation.</a:t>
            </a:r>
          </a:p>
          <a:p>
            <a:pPr fontAlgn="base"/>
            <a:r>
              <a:rPr lang="en-GB" dirty="0">
                <a:solidFill>
                  <a:schemeClr val="tx1"/>
                </a:solidFill>
              </a:rPr>
              <a:t>However, if employees are required to for example, complete online training courses whilst they are furloughed, then they must be paid at least the NLW/NMW for the time spent training, even if this is more than the 80% of their wage that will be subsidised.</a:t>
            </a:r>
          </a:p>
          <a:p>
            <a:endParaRPr lang="en-GB" dirty="0">
              <a:solidFill>
                <a:schemeClr val="tx1"/>
              </a:solidFill>
            </a:endParaRPr>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 name="Picture 1">
            <a:extLst>
              <a:ext uri="{FF2B5EF4-FFF2-40B4-BE49-F238E27FC236}">
                <a16:creationId xmlns:a16="http://schemas.microsoft.com/office/drawing/2014/main" id="{2F92BAE2-B684-7E43-A44B-044DCC5D82C0}"/>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341569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fontScale="90000"/>
          </a:bodyPr>
          <a:lstStyle/>
          <a:p>
            <a:pPr algn="ctr"/>
            <a:r>
              <a:rPr lang="en-GB" dirty="0"/>
              <a:t>The Working Time (Coronavirus) (Amendment) Regulations 2020</a:t>
            </a:r>
            <a:endParaRPr lang="en-US" dirty="0"/>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fontScale="92500"/>
          </a:bodyPr>
          <a:lstStyle/>
          <a:p>
            <a:endParaRPr lang="en-GB" dirty="0"/>
          </a:p>
          <a:p>
            <a:r>
              <a:rPr lang="en-GB" dirty="0">
                <a:solidFill>
                  <a:schemeClr val="tx1"/>
                </a:solidFill>
              </a:rPr>
              <a:t>The Working Time (Coronavirus) (Amendment) Regulations 2020 will amend the Working Time Regulations 1998 to create an exemption relating specifically to the coronavirus outbreak.</a:t>
            </a:r>
          </a:p>
          <a:p>
            <a:r>
              <a:rPr lang="en-GB" dirty="0">
                <a:solidFill>
                  <a:schemeClr val="tx1"/>
                </a:solidFill>
              </a:rPr>
              <a:t>Currently, most workers are entitled to 28 days holiday, including bank holidays each year. </a:t>
            </a:r>
          </a:p>
          <a:p>
            <a:r>
              <a:rPr lang="en-GB" dirty="0">
                <a:solidFill>
                  <a:schemeClr val="tx1"/>
                </a:solidFill>
              </a:rPr>
              <a:t>There is also an obligation on employers to ensure that workers take their statutory entitlement in any one year as failure to do so could result in a financial penalty.</a:t>
            </a:r>
          </a:p>
          <a:p>
            <a:r>
              <a:rPr lang="en-GB" dirty="0">
                <a:solidFill>
                  <a:schemeClr val="tx1"/>
                </a:solidFill>
              </a:rPr>
              <a:t>Employees can now carry up to four weeks of unused leave into the next two leave years “where it is not reasonably practicable for a worker to take some, or all, of the holiday to which they are entitled due to the coronavirus </a:t>
            </a:r>
          </a:p>
          <a:p>
            <a:r>
              <a:rPr lang="en-GB" dirty="0">
                <a:solidFill>
                  <a:schemeClr val="tx1"/>
                </a:solidFill>
              </a:rPr>
              <a:t>The working time regulations apply to almost all workers including agency workers, hourly-paid workers and those on zero-hours contracts.</a:t>
            </a:r>
          </a:p>
          <a:p>
            <a:endParaRPr lang="en-GB" dirty="0"/>
          </a:p>
          <a:p>
            <a:endParaRPr lang="en-GB"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5541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0F76A-D44A-4D46-B256-8D6AB5DC1DB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B98F385-9CDA-3547-AC81-8A6E2AD9C3A1}"/>
              </a:ext>
            </a:extLst>
          </p:cNvPr>
          <p:cNvSpPr>
            <a:spLocks noGrp="1"/>
          </p:cNvSpPr>
          <p:nvPr>
            <p:ph idx="1"/>
          </p:nvPr>
        </p:nvSpPr>
        <p:spPr/>
        <p:txBody>
          <a:bodyPr>
            <a:normAutofit fontScale="92500" lnSpcReduction="20000"/>
          </a:bodyPr>
          <a:lstStyle/>
          <a:p>
            <a:pPr marL="109728" indent="0">
              <a:buNone/>
            </a:pPr>
            <a:r>
              <a:rPr lang="en-US" sz="3200" dirty="0"/>
              <a:t>Next Steps….</a:t>
            </a:r>
          </a:p>
          <a:p>
            <a:endParaRPr lang="en-US" sz="3200" dirty="0"/>
          </a:p>
          <a:p>
            <a:pPr>
              <a:buFont typeface="Wingdings" pitchFamily="2" charset="2"/>
              <a:buChar char="Ø"/>
            </a:pPr>
            <a:r>
              <a:rPr lang="en-US" sz="3200" dirty="0"/>
              <a:t>Implement a homeworking policy </a:t>
            </a:r>
          </a:p>
          <a:p>
            <a:pPr>
              <a:buFont typeface="Wingdings" pitchFamily="2" charset="2"/>
              <a:buChar char="Ø"/>
            </a:pPr>
            <a:r>
              <a:rPr lang="en-US" sz="3200" dirty="0"/>
              <a:t>Regular Communication</a:t>
            </a:r>
          </a:p>
          <a:p>
            <a:pPr>
              <a:buFont typeface="Wingdings" pitchFamily="2" charset="2"/>
              <a:buChar char="Ø"/>
            </a:pPr>
            <a:r>
              <a:rPr lang="en-US" sz="3200" dirty="0"/>
              <a:t>Clarify basic standards</a:t>
            </a:r>
          </a:p>
          <a:p>
            <a:pPr>
              <a:buFont typeface="Wingdings" pitchFamily="2" charset="2"/>
              <a:buChar char="Ø"/>
            </a:pPr>
            <a:r>
              <a:rPr lang="en-US" sz="3200" dirty="0"/>
              <a:t>Ensure employees are aware of expectations</a:t>
            </a:r>
          </a:p>
          <a:p>
            <a:pPr>
              <a:buFont typeface="Wingdings" pitchFamily="2" charset="2"/>
              <a:buChar char="Ø"/>
            </a:pPr>
            <a:r>
              <a:rPr lang="en-US" sz="3200" dirty="0"/>
              <a:t>Set targets and measure</a:t>
            </a:r>
          </a:p>
          <a:p>
            <a:pPr>
              <a:buFont typeface="Wingdings" pitchFamily="2" charset="2"/>
              <a:buChar char="Ø"/>
            </a:pPr>
            <a:r>
              <a:rPr lang="en-US" sz="3200" dirty="0"/>
              <a:t>Provide feedback</a:t>
            </a:r>
          </a:p>
          <a:p>
            <a:pPr>
              <a:buFont typeface="Wingdings" pitchFamily="2" charset="2"/>
              <a:buChar char="Ø"/>
            </a:pPr>
            <a:r>
              <a:rPr lang="en-US" sz="3200" dirty="0"/>
              <a:t>Line Manager communication and training (if possible)</a:t>
            </a:r>
          </a:p>
        </p:txBody>
      </p:sp>
      <p:grpSp>
        <p:nvGrpSpPr>
          <p:cNvPr id="4" name="Group 3">
            <a:extLst>
              <a:ext uri="{FF2B5EF4-FFF2-40B4-BE49-F238E27FC236}">
                <a16:creationId xmlns:a16="http://schemas.microsoft.com/office/drawing/2014/main" id="{FFAB70C2-6DC7-8142-BC4F-F40EC23A16DF}"/>
              </a:ext>
            </a:extLst>
          </p:cNvPr>
          <p:cNvGrpSpPr/>
          <p:nvPr/>
        </p:nvGrpSpPr>
        <p:grpSpPr>
          <a:xfrm>
            <a:off x="0" y="0"/>
            <a:ext cx="12179300" cy="6858000"/>
            <a:chOff x="0" y="0"/>
            <a:chExt cx="12179300" cy="6858000"/>
          </a:xfrm>
        </p:grpSpPr>
        <p:sp>
          <p:nvSpPr>
            <p:cNvPr id="5" name="Rectangle 4">
              <a:extLst>
                <a:ext uri="{FF2B5EF4-FFF2-40B4-BE49-F238E27FC236}">
                  <a16:creationId xmlns:a16="http://schemas.microsoft.com/office/drawing/2014/main" id="{9C397FC5-7B05-3C44-8B3A-2A221016D82D}"/>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6AB4383-226E-1A4C-8016-34ED5A5ED39C}"/>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675EAD9-179F-C64A-8687-D454B4B232FD}"/>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855F9-8719-E54C-A10E-E8C13F662241}"/>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1406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0AA060B-8F97-6147-BCF7-83769B052447}"/>
              </a:ext>
            </a:extLst>
          </p:cNvPr>
          <p:cNvSpPr>
            <a:spLocks noGrp="1"/>
          </p:cNvSpPr>
          <p:nvPr>
            <p:ph type="title"/>
          </p:nvPr>
        </p:nvSpPr>
        <p:spPr>
          <a:xfrm>
            <a:off x="1953768" y="1838440"/>
            <a:ext cx="7955279" cy="3974124"/>
          </a:xfrm>
        </p:spPr>
        <p:txBody>
          <a:bodyPr vert="horz" lIns="91440" tIns="45720" rIns="91440" bIns="45720" rtlCol="0" anchor="ctr">
            <a:normAutofit fontScale="90000"/>
          </a:bodyPr>
          <a:lstStyle/>
          <a:p>
            <a:pPr marL="109728" algn="ctr"/>
            <a:r>
              <a:rPr lang="en-US" sz="8900" dirty="0">
                <a:solidFill>
                  <a:srgbClr val="00B0F0"/>
                </a:solidFill>
              </a:rPr>
              <a:t>Questions</a:t>
            </a:r>
            <a:br>
              <a:rPr lang="en-US" sz="8900" dirty="0">
                <a:solidFill>
                  <a:srgbClr val="00B0F0"/>
                </a:solidFill>
              </a:rPr>
            </a:br>
            <a:r>
              <a:rPr lang="en-US" sz="8900" dirty="0">
                <a:solidFill>
                  <a:srgbClr val="00B0F0"/>
                </a:solidFill>
              </a:rPr>
              <a:t>&amp;</a:t>
            </a:r>
            <a:br>
              <a:rPr lang="en-US" sz="8900" dirty="0">
                <a:solidFill>
                  <a:srgbClr val="00B0F0"/>
                </a:solidFill>
              </a:rPr>
            </a:br>
            <a:r>
              <a:rPr lang="en-US" sz="8900" dirty="0">
                <a:solidFill>
                  <a:srgbClr val="00B0F0"/>
                </a:solidFill>
              </a:rPr>
              <a:t>Answers</a:t>
            </a:r>
            <a:br>
              <a:rPr lang="en-US" sz="9600" dirty="0">
                <a:solidFill>
                  <a:srgbClr val="00B0F0"/>
                </a:solidFill>
              </a:rPr>
            </a:br>
            <a:br>
              <a:rPr lang="en-US" sz="8000" dirty="0">
                <a:solidFill>
                  <a:schemeClr val="bg1"/>
                </a:solidFill>
              </a:rPr>
            </a:br>
            <a:br>
              <a:rPr lang="en-US" sz="5400" dirty="0">
                <a:solidFill>
                  <a:schemeClr val="bg1"/>
                </a:solidFill>
              </a:rPr>
            </a:br>
            <a:br>
              <a:rPr lang="en-US" sz="5400" b="1" dirty="0">
                <a:solidFill>
                  <a:schemeClr val="bg1"/>
                </a:solidFill>
              </a:rPr>
            </a:br>
            <a:endParaRPr lang="en-US" sz="5400" b="1" dirty="0">
              <a:solidFill>
                <a:schemeClr val="bg1"/>
              </a:solidFill>
            </a:endParaRPr>
          </a:p>
        </p:txBody>
      </p:sp>
      <p:pic>
        <p:nvPicPr>
          <p:cNvPr id="3" name="Picture 2">
            <a:extLst>
              <a:ext uri="{FF2B5EF4-FFF2-40B4-BE49-F238E27FC236}">
                <a16:creationId xmlns:a16="http://schemas.microsoft.com/office/drawing/2014/main" id="{78A1AEE3-55D0-164F-BE61-75C81E630045}"/>
              </a:ext>
            </a:extLst>
          </p:cNvPr>
          <p:cNvPicPr>
            <a:picLocks noChangeAspect="1"/>
          </p:cNvPicPr>
          <p:nvPr/>
        </p:nvPicPr>
        <p:blipFill>
          <a:blip r:embed="rId2"/>
          <a:stretch>
            <a:fillRect/>
          </a:stretch>
        </p:blipFill>
        <p:spPr>
          <a:xfrm>
            <a:off x="4316055" y="3825502"/>
            <a:ext cx="3559889" cy="3032498"/>
          </a:xfrm>
          <a:prstGeom prst="rect">
            <a:avLst/>
          </a:prstGeom>
        </p:spPr>
      </p:pic>
    </p:spTree>
    <p:extLst>
      <p:ext uri="{BB962C8B-B14F-4D97-AF65-F5344CB8AC3E}">
        <p14:creationId xmlns:p14="http://schemas.microsoft.com/office/powerpoint/2010/main" val="203939668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0F76A-D44A-4D46-B256-8D6AB5DC1DBB}"/>
              </a:ext>
            </a:extLst>
          </p:cNvPr>
          <p:cNvSpPr>
            <a:spLocks noGrp="1"/>
          </p:cNvSpPr>
          <p:nvPr>
            <p:ph type="title"/>
          </p:nvPr>
        </p:nvSpPr>
        <p:spPr/>
        <p:txBody>
          <a:bodyPr/>
          <a:lstStyle/>
          <a:p>
            <a:pPr algn="ctr"/>
            <a:r>
              <a:rPr lang="en-US" b="1" i="1" dirty="0"/>
              <a:t>Homeworking considerations</a:t>
            </a:r>
            <a:endParaRPr lang="en-US" dirty="0"/>
          </a:p>
        </p:txBody>
      </p:sp>
      <p:sp>
        <p:nvSpPr>
          <p:cNvPr id="3" name="Content Placeholder 2">
            <a:extLst>
              <a:ext uri="{FF2B5EF4-FFF2-40B4-BE49-F238E27FC236}">
                <a16:creationId xmlns:a16="http://schemas.microsoft.com/office/drawing/2014/main" id="{4B98F385-9CDA-3547-AC81-8A6E2AD9C3A1}"/>
              </a:ext>
            </a:extLst>
          </p:cNvPr>
          <p:cNvSpPr>
            <a:spLocks noGrp="1"/>
          </p:cNvSpPr>
          <p:nvPr>
            <p:ph idx="1"/>
          </p:nvPr>
        </p:nvSpPr>
        <p:spPr/>
        <p:txBody>
          <a:bodyPr>
            <a:normAutofit fontScale="25000" lnSpcReduction="20000"/>
          </a:bodyPr>
          <a:lstStyle/>
          <a:p>
            <a:pPr marL="109728" indent="0" algn="ctr">
              <a:buNone/>
            </a:pPr>
            <a:endParaRPr lang="en-US" sz="3200" dirty="0"/>
          </a:p>
          <a:p>
            <a:endParaRPr lang="en-US" sz="9000" dirty="0"/>
          </a:p>
          <a:p>
            <a:r>
              <a:rPr lang="en-US" sz="9000" dirty="0"/>
              <a:t>Provide a homeworking policy</a:t>
            </a:r>
          </a:p>
          <a:p>
            <a:r>
              <a:rPr lang="en-US" sz="9000" dirty="0"/>
              <a:t>Clarify hours of work </a:t>
            </a:r>
          </a:p>
          <a:p>
            <a:r>
              <a:rPr lang="en-US" sz="9000" dirty="0"/>
              <a:t>Provide the relevant equipment and materials – phone and computer</a:t>
            </a:r>
          </a:p>
          <a:p>
            <a:r>
              <a:rPr lang="en-US" sz="9000" dirty="0"/>
              <a:t>Clarify if telephone and internet costs will be reimbursed or be at the cost of the employee</a:t>
            </a:r>
          </a:p>
          <a:p>
            <a:r>
              <a:rPr lang="en-US" sz="9000" dirty="0"/>
              <a:t>Provide guidance on security of information, data protection and confidentiality of data </a:t>
            </a:r>
          </a:p>
          <a:p>
            <a:r>
              <a:rPr lang="en-US" sz="9000" dirty="0"/>
              <a:t>Ensure health and safety obligations are adhered to – New guidelines issued by HSE</a:t>
            </a:r>
          </a:p>
          <a:p>
            <a:r>
              <a:rPr lang="en-US" sz="9000" dirty="0"/>
              <a:t>Clarify insurance liability </a:t>
            </a:r>
          </a:p>
          <a:p>
            <a:r>
              <a:rPr lang="en-US" sz="9000" dirty="0"/>
              <a:t>With home working, relevant systems and procedures should be applied </a:t>
            </a:r>
          </a:p>
          <a:p>
            <a:pPr marL="109728" indent="0" algn="ctr">
              <a:buNone/>
            </a:pPr>
            <a:endParaRPr lang="en-US" sz="9000" dirty="0"/>
          </a:p>
          <a:p>
            <a:pPr marL="109728" indent="0" algn="ctr">
              <a:buNone/>
            </a:pPr>
            <a:endParaRPr lang="en-US" sz="3200" dirty="0"/>
          </a:p>
          <a:p>
            <a:pPr marL="109728" indent="0" algn="ctr">
              <a:buNone/>
            </a:pPr>
            <a:endParaRPr lang="en-US" sz="3200" dirty="0"/>
          </a:p>
          <a:p>
            <a:pPr marL="109728" indent="0" algn="ctr">
              <a:buNone/>
            </a:pPr>
            <a:endParaRPr lang="en-US" sz="3200" dirty="0"/>
          </a:p>
          <a:p>
            <a:pPr marL="109728" indent="0">
              <a:buNone/>
            </a:pPr>
            <a:r>
              <a:rPr lang="en-US" sz="3200" dirty="0"/>
              <a:t>							</a:t>
            </a:r>
          </a:p>
        </p:txBody>
      </p:sp>
      <p:grpSp>
        <p:nvGrpSpPr>
          <p:cNvPr id="4" name="Group 3">
            <a:extLst>
              <a:ext uri="{FF2B5EF4-FFF2-40B4-BE49-F238E27FC236}">
                <a16:creationId xmlns:a16="http://schemas.microsoft.com/office/drawing/2014/main" id="{FFAB70C2-6DC7-8142-BC4F-F40EC23A16DF}"/>
              </a:ext>
            </a:extLst>
          </p:cNvPr>
          <p:cNvGrpSpPr/>
          <p:nvPr/>
        </p:nvGrpSpPr>
        <p:grpSpPr>
          <a:xfrm>
            <a:off x="0" y="0"/>
            <a:ext cx="12179300" cy="6858000"/>
            <a:chOff x="0" y="0"/>
            <a:chExt cx="12179300" cy="6858000"/>
          </a:xfrm>
        </p:grpSpPr>
        <p:sp>
          <p:nvSpPr>
            <p:cNvPr id="5" name="Rectangle 4">
              <a:extLst>
                <a:ext uri="{FF2B5EF4-FFF2-40B4-BE49-F238E27FC236}">
                  <a16:creationId xmlns:a16="http://schemas.microsoft.com/office/drawing/2014/main" id="{9C397FC5-7B05-3C44-8B3A-2A221016D82D}"/>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6AB4383-226E-1A4C-8016-34ED5A5ED39C}"/>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675EAD9-179F-C64A-8687-D454B4B232FD}"/>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855F9-8719-E54C-A10E-E8C13F662241}"/>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3624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534647" y="371744"/>
            <a:ext cx="11187022" cy="1442545"/>
          </a:xfrm>
        </p:spPr>
        <p:txBody>
          <a:bodyPr>
            <a:normAutofit fontScale="90000"/>
          </a:bodyPr>
          <a:lstStyle/>
          <a:p>
            <a:pPr algn="ctr"/>
            <a:r>
              <a:rPr lang="en-US" b="1" i="1" dirty="0"/>
              <a:t>How to ensure employee motivation during homeworking</a:t>
            </a:r>
            <a:endParaRPr lang="en-US" dirty="0"/>
          </a:p>
        </p:txBody>
      </p:sp>
      <p:sp>
        <p:nvSpPr>
          <p:cNvPr id="8" name="Text Placeholder 7">
            <a:extLst>
              <a:ext uri="{FF2B5EF4-FFF2-40B4-BE49-F238E27FC236}">
                <a16:creationId xmlns:a16="http://schemas.microsoft.com/office/drawing/2014/main" id="{788383D0-198A-B041-A7C1-57352C7F933D}"/>
              </a:ext>
            </a:extLst>
          </p:cNvPr>
          <p:cNvSpPr>
            <a:spLocks noGrp="1"/>
          </p:cNvSpPr>
          <p:nvPr>
            <p:ph type="body" idx="1"/>
          </p:nvPr>
        </p:nvSpPr>
        <p:spPr>
          <a:xfrm>
            <a:off x="534647" y="2171669"/>
            <a:ext cx="11187023" cy="4314587"/>
          </a:xfrm>
        </p:spPr>
        <p:txBody>
          <a:bodyPr>
            <a:normAutofit/>
          </a:bodyPr>
          <a:lstStyle/>
          <a:p>
            <a:endParaRPr lang="en-US" sz="2000" dirty="0">
              <a:solidFill>
                <a:schemeClr val="tx1"/>
              </a:solidFill>
            </a:endParaRPr>
          </a:p>
          <a:p>
            <a:pPr marL="342900" indent="-342900">
              <a:buFont typeface="Arial" panose="020B0604020202020204" pitchFamily="34" charset="0"/>
              <a:buChar char="•"/>
            </a:pPr>
            <a:r>
              <a:rPr lang="en-US" sz="2000" dirty="0">
                <a:solidFill>
                  <a:schemeClr val="tx1"/>
                </a:solidFill>
              </a:rPr>
              <a:t>Ensure employees are clear on the expectations of management and the organisation. </a:t>
            </a:r>
          </a:p>
          <a:p>
            <a:pPr marL="342900" indent="-342900">
              <a:buFont typeface="Arial" panose="020B0604020202020204" pitchFamily="34" charset="0"/>
              <a:buChar char="•"/>
            </a:pPr>
            <a:r>
              <a:rPr lang="en-US" sz="2000" dirty="0">
                <a:solidFill>
                  <a:schemeClr val="tx1"/>
                </a:solidFill>
              </a:rPr>
              <a:t>Review job descriptions, now is a great time to do this. </a:t>
            </a:r>
          </a:p>
          <a:p>
            <a:pPr marL="342900" indent="-342900">
              <a:buFont typeface="Arial" panose="020B0604020202020204" pitchFamily="34" charset="0"/>
              <a:buChar char="•"/>
            </a:pPr>
            <a:r>
              <a:rPr lang="en-US" sz="2000" dirty="0">
                <a:solidFill>
                  <a:schemeClr val="tx1"/>
                </a:solidFill>
              </a:rPr>
              <a:t>Set specific and measurable targets, and review these regularly. </a:t>
            </a:r>
          </a:p>
          <a:p>
            <a:pPr marL="342900" indent="-342900">
              <a:buFont typeface="Arial" panose="020B0604020202020204" pitchFamily="34" charset="0"/>
              <a:buChar char="•"/>
            </a:pPr>
            <a:r>
              <a:rPr lang="en-US" sz="2000" dirty="0">
                <a:solidFill>
                  <a:schemeClr val="tx1"/>
                </a:solidFill>
              </a:rPr>
              <a:t>Track productivity using relevant systems</a:t>
            </a:r>
          </a:p>
          <a:p>
            <a:pPr marL="342900" indent="-342900">
              <a:buFont typeface="Arial" panose="020B0604020202020204" pitchFamily="34" charset="0"/>
              <a:buChar char="•"/>
            </a:pPr>
            <a:r>
              <a:rPr lang="en-US" sz="2000" dirty="0">
                <a:solidFill>
                  <a:schemeClr val="tx1"/>
                </a:solidFill>
              </a:rPr>
              <a:t>Discuss progress with employees at the end of the day </a:t>
            </a:r>
          </a:p>
          <a:p>
            <a:pPr marL="342900" indent="-342900">
              <a:buFont typeface="Arial" panose="020B0604020202020204" pitchFamily="34" charset="0"/>
              <a:buChar char="•"/>
            </a:pPr>
            <a:r>
              <a:rPr lang="en-US" sz="2000" dirty="0">
                <a:solidFill>
                  <a:schemeClr val="tx1"/>
                </a:solidFill>
              </a:rPr>
              <a:t>Ask for an end of day report or summary of their progress and review the next morning. </a:t>
            </a:r>
          </a:p>
          <a:p>
            <a:endParaRPr lang="en-US" sz="2000" dirty="0">
              <a:solidFill>
                <a:schemeClr val="tx1"/>
              </a:solidFill>
            </a:endParaRPr>
          </a:p>
        </p:txBody>
      </p:sp>
      <p:grpSp>
        <p:nvGrpSpPr>
          <p:cNvPr id="5" name="Group 4">
            <a:extLst>
              <a:ext uri="{FF2B5EF4-FFF2-40B4-BE49-F238E27FC236}">
                <a16:creationId xmlns:a16="http://schemas.microsoft.com/office/drawing/2014/main" id="{5D061C5A-D594-E044-9A86-6B484FD12C15}"/>
              </a:ext>
            </a:extLst>
          </p:cNvPr>
          <p:cNvGrpSpPr/>
          <p:nvPr/>
        </p:nvGrpSpPr>
        <p:grpSpPr>
          <a:xfrm>
            <a:off x="0" y="0"/>
            <a:ext cx="12179300" cy="6858000"/>
            <a:chOff x="0" y="0"/>
            <a:chExt cx="12179300" cy="6858000"/>
          </a:xfrm>
        </p:grpSpPr>
        <p:sp>
          <p:nvSpPr>
            <p:cNvPr id="6" name="Rectangle 5">
              <a:extLst>
                <a:ext uri="{FF2B5EF4-FFF2-40B4-BE49-F238E27FC236}">
                  <a16:creationId xmlns:a16="http://schemas.microsoft.com/office/drawing/2014/main" id="{4CFAC5D6-F91A-3440-BB8F-0D27618435F5}"/>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B9F1211-E0CB-AA4A-BEC9-B49AE2D0CFF6}"/>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7C7B15-C2E0-8C49-ADD0-5357779E923F}"/>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E9D95-FE6F-3E42-AFA3-C7D419DABC4B}"/>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	`§§`/     </a:t>
              </a:r>
            </a:p>
          </p:txBody>
        </p:sp>
      </p:grpSp>
    </p:spTree>
    <p:extLst>
      <p:ext uri="{BB962C8B-B14F-4D97-AF65-F5344CB8AC3E}">
        <p14:creationId xmlns:p14="http://schemas.microsoft.com/office/powerpoint/2010/main" val="359515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0F76A-D44A-4D46-B256-8D6AB5DC1DBB}"/>
              </a:ext>
            </a:extLst>
          </p:cNvPr>
          <p:cNvSpPr>
            <a:spLocks noGrp="1"/>
          </p:cNvSpPr>
          <p:nvPr>
            <p:ph type="title"/>
          </p:nvPr>
        </p:nvSpPr>
        <p:spPr/>
        <p:txBody>
          <a:bodyPr/>
          <a:lstStyle/>
          <a:p>
            <a:pPr algn="ctr"/>
            <a:r>
              <a:rPr lang="en-US" b="1" i="1" dirty="0"/>
              <a:t>Performance during Homeworking</a:t>
            </a:r>
            <a:endParaRPr lang="en-US" dirty="0"/>
          </a:p>
        </p:txBody>
      </p:sp>
      <p:sp>
        <p:nvSpPr>
          <p:cNvPr id="3" name="Content Placeholder 2">
            <a:extLst>
              <a:ext uri="{FF2B5EF4-FFF2-40B4-BE49-F238E27FC236}">
                <a16:creationId xmlns:a16="http://schemas.microsoft.com/office/drawing/2014/main" id="{4B98F385-9CDA-3547-AC81-8A6E2AD9C3A1}"/>
              </a:ext>
            </a:extLst>
          </p:cNvPr>
          <p:cNvSpPr>
            <a:spLocks noGrp="1"/>
          </p:cNvSpPr>
          <p:nvPr>
            <p:ph idx="1"/>
          </p:nvPr>
        </p:nvSpPr>
        <p:spPr/>
        <p:txBody>
          <a:bodyPr>
            <a:normAutofit fontScale="25000" lnSpcReduction="20000"/>
          </a:bodyPr>
          <a:lstStyle/>
          <a:p>
            <a:pPr marL="109728" indent="0">
              <a:buNone/>
            </a:pPr>
            <a:endParaRPr lang="en-US" sz="8000" dirty="0"/>
          </a:p>
          <a:p>
            <a:pPr marL="109728" indent="0">
              <a:buNone/>
            </a:pPr>
            <a:r>
              <a:rPr lang="en-US" sz="8000" dirty="0"/>
              <a:t>Top tips to avoid employees becoming demotivated, whilst homeworking:</a:t>
            </a:r>
          </a:p>
          <a:p>
            <a:pPr marL="109728" indent="0">
              <a:buNone/>
            </a:pPr>
            <a:endParaRPr lang="en-US" sz="8000" dirty="0"/>
          </a:p>
          <a:p>
            <a:pPr marL="566928" indent="-457200"/>
            <a:r>
              <a:rPr lang="en-US" sz="8000" b="1" dirty="0"/>
              <a:t>Face to Face communication – </a:t>
            </a:r>
          </a:p>
          <a:p>
            <a:pPr marL="566928" indent="-457200"/>
            <a:endParaRPr lang="en-US" sz="8000" dirty="0"/>
          </a:p>
          <a:p>
            <a:pPr marL="109728" indent="0">
              <a:buNone/>
            </a:pPr>
            <a:r>
              <a:rPr lang="en-US" sz="8000" dirty="0"/>
              <a:t>Arrange regular communication with employees use video tools such as zoom</a:t>
            </a:r>
          </a:p>
          <a:p>
            <a:pPr marL="566928" indent="-457200"/>
            <a:endParaRPr lang="en-US" sz="8000" dirty="0"/>
          </a:p>
          <a:p>
            <a:pPr marL="566928" indent="-457200"/>
            <a:endParaRPr lang="en-US" sz="8000" dirty="0"/>
          </a:p>
          <a:p>
            <a:pPr marL="109728" indent="0" algn="ctr">
              <a:buNone/>
            </a:pPr>
            <a:endParaRPr lang="en-US" sz="9000" dirty="0"/>
          </a:p>
          <a:p>
            <a:pPr marL="109728" indent="0" algn="ctr">
              <a:buNone/>
            </a:pPr>
            <a:endParaRPr lang="en-US" sz="3200" dirty="0"/>
          </a:p>
          <a:p>
            <a:pPr marL="109728" indent="0" algn="ctr">
              <a:buNone/>
            </a:pPr>
            <a:endParaRPr lang="en-US" sz="3200" dirty="0"/>
          </a:p>
          <a:p>
            <a:pPr marL="109728" indent="0" algn="ctr">
              <a:buNone/>
            </a:pPr>
            <a:endParaRPr lang="en-US" sz="3200" dirty="0"/>
          </a:p>
          <a:p>
            <a:pPr marL="109728" indent="0">
              <a:buNone/>
            </a:pPr>
            <a:r>
              <a:rPr lang="en-US" sz="3200" dirty="0"/>
              <a:t>							</a:t>
            </a:r>
          </a:p>
        </p:txBody>
      </p:sp>
      <p:grpSp>
        <p:nvGrpSpPr>
          <p:cNvPr id="4" name="Group 3">
            <a:extLst>
              <a:ext uri="{FF2B5EF4-FFF2-40B4-BE49-F238E27FC236}">
                <a16:creationId xmlns:a16="http://schemas.microsoft.com/office/drawing/2014/main" id="{FFAB70C2-6DC7-8142-BC4F-F40EC23A16DF}"/>
              </a:ext>
            </a:extLst>
          </p:cNvPr>
          <p:cNvGrpSpPr/>
          <p:nvPr/>
        </p:nvGrpSpPr>
        <p:grpSpPr>
          <a:xfrm>
            <a:off x="0" y="0"/>
            <a:ext cx="12179300" cy="6858000"/>
            <a:chOff x="0" y="0"/>
            <a:chExt cx="12179300" cy="6858000"/>
          </a:xfrm>
        </p:grpSpPr>
        <p:sp>
          <p:nvSpPr>
            <p:cNvPr id="5" name="Rectangle 4">
              <a:extLst>
                <a:ext uri="{FF2B5EF4-FFF2-40B4-BE49-F238E27FC236}">
                  <a16:creationId xmlns:a16="http://schemas.microsoft.com/office/drawing/2014/main" id="{9C397FC5-7B05-3C44-8B3A-2A221016D82D}"/>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6AB4383-226E-1A4C-8016-34ED5A5ED39C}"/>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675EAD9-179F-C64A-8687-D454B4B232FD}"/>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855F9-8719-E54C-A10E-E8C13F662241}"/>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1993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0F76A-D44A-4D46-B256-8D6AB5DC1DBB}"/>
              </a:ext>
            </a:extLst>
          </p:cNvPr>
          <p:cNvSpPr>
            <a:spLocks noGrp="1"/>
          </p:cNvSpPr>
          <p:nvPr>
            <p:ph type="title"/>
          </p:nvPr>
        </p:nvSpPr>
        <p:spPr/>
        <p:txBody>
          <a:bodyPr/>
          <a:lstStyle/>
          <a:p>
            <a:pPr algn="ctr"/>
            <a:r>
              <a:rPr lang="en-US" b="1" i="1" dirty="0"/>
              <a:t>Performance during Homeworking</a:t>
            </a:r>
            <a:endParaRPr lang="en-US" dirty="0"/>
          </a:p>
        </p:txBody>
      </p:sp>
      <p:sp>
        <p:nvSpPr>
          <p:cNvPr id="3" name="Content Placeholder 2">
            <a:extLst>
              <a:ext uri="{FF2B5EF4-FFF2-40B4-BE49-F238E27FC236}">
                <a16:creationId xmlns:a16="http://schemas.microsoft.com/office/drawing/2014/main" id="{4B98F385-9CDA-3547-AC81-8A6E2AD9C3A1}"/>
              </a:ext>
            </a:extLst>
          </p:cNvPr>
          <p:cNvSpPr>
            <a:spLocks noGrp="1"/>
          </p:cNvSpPr>
          <p:nvPr>
            <p:ph idx="1"/>
          </p:nvPr>
        </p:nvSpPr>
        <p:spPr/>
        <p:txBody>
          <a:bodyPr>
            <a:normAutofit fontScale="32500" lnSpcReduction="20000"/>
          </a:bodyPr>
          <a:lstStyle/>
          <a:p>
            <a:pPr marL="109728" indent="0">
              <a:buNone/>
            </a:pPr>
            <a:endParaRPr lang="en-US" sz="8000" dirty="0"/>
          </a:p>
          <a:p>
            <a:pPr marL="109728" indent="0">
              <a:buNone/>
            </a:pPr>
            <a:r>
              <a:rPr lang="en-US" sz="8000" dirty="0"/>
              <a:t>Top tips to avoid employees becoming demotivated, whilst homeworking:</a:t>
            </a:r>
          </a:p>
          <a:p>
            <a:pPr marL="109728" indent="0">
              <a:buNone/>
            </a:pPr>
            <a:endParaRPr lang="en-US" sz="8000" dirty="0"/>
          </a:p>
          <a:p>
            <a:pPr marL="566928" indent="-457200"/>
            <a:r>
              <a:rPr lang="en-US" sz="8000" b="1" dirty="0"/>
              <a:t>Provide regular information –</a:t>
            </a:r>
          </a:p>
          <a:p>
            <a:pPr marL="109728" indent="0">
              <a:buNone/>
            </a:pPr>
            <a:endParaRPr lang="en-US" sz="8000" b="1" dirty="0"/>
          </a:p>
          <a:p>
            <a:pPr marL="109728" indent="0">
              <a:buNone/>
            </a:pPr>
            <a:r>
              <a:rPr lang="en-US" sz="8000" dirty="0"/>
              <a:t>Getting answers to simple questions can be difficult for remote workers. </a:t>
            </a:r>
          </a:p>
          <a:p>
            <a:pPr marL="109728" indent="0" algn="ctr">
              <a:buNone/>
            </a:pPr>
            <a:endParaRPr lang="en-US" sz="9000" dirty="0"/>
          </a:p>
          <a:p>
            <a:pPr marL="109728" indent="0" algn="ctr">
              <a:buNone/>
            </a:pPr>
            <a:endParaRPr lang="en-US" sz="3200" dirty="0"/>
          </a:p>
          <a:p>
            <a:pPr marL="109728" indent="0" algn="ctr">
              <a:buNone/>
            </a:pPr>
            <a:endParaRPr lang="en-US" sz="3200" dirty="0"/>
          </a:p>
          <a:p>
            <a:pPr marL="109728" indent="0" algn="ctr">
              <a:buNone/>
            </a:pPr>
            <a:endParaRPr lang="en-US" sz="3200" dirty="0"/>
          </a:p>
          <a:p>
            <a:pPr marL="109728" indent="0">
              <a:buNone/>
            </a:pPr>
            <a:r>
              <a:rPr lang="en-US" sz="3200" dirty="0"/>
              <a:t>							</a:t>
            </a:r>
          </a:p>
        </p:txBody>
      </p:sp>
      <p:grpSp>
        <p:nvGrpSpPr>
          <p:cNvPr id="4" name="Group 3">
            <a:extLst>
              <a:ext uri="{FF2B5EF4-FFF2-40B4-BE49-F238E27FC236}">
                <a16:creationId xmlns:a16="http://schemas.microsoft.com/office/drawing/2014/main" id="{FFAB70C2-6DC7-8142-BC4F-F40EC23A16DF}"/>
              </a:ext>
            </a:extLst>
          </p:cNvPr>
          <p:cNvGrpSpPr/>
          <p:nvPr/>
        </p:nvGrpSpPr>
        <p:grpSpPr>
          <a:xfrm>
            <a:off x="0" y="0"/>
            <a:ext cx="12179300" cy="6858000"/>
            <a:chOff x="0" y="0"/>
            <a:chExt cx="12179300" cy="6858000"/>
          </a:xfrm>
        </p:grpSpPr>
        <p:sp>
          <p:nvSpPr>
            <p:cNvPr id="5" name="Rectangle 4">
              <a:extLst>
                <a:ext uri="{FF2B5EF4-FFF2-40B4-BE49-F238E27FC236}">
                  <a16:creationId xmlns:a16="http://schemas.microsoft.com/office/drawing/2014/main" id="{9C397FC5-7B05-3C44-8B3A-2A221016D82D}"/>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6AB4383-226E-1A4C-8016-34ED5A5ED39C}"/>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675EAD9-179F-C64A-8687-D454B4B232FD}"/>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855F9-8719-E54C-A10E-E8C13F662241}"/>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2942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0F76A-D44A-4D46-B256-8D6AB5DC1DBB}"/>
              </a:ext>
            </a:extLst>
          </p:cNvPr>
          <p:cNvSpPr>
            <a:spLocks noGrp="1"/>
          </p:cNvSpPr>
          <p:nvPr>
            <p:ph type="title"/>
          </p:nvPr>
        </p:nvSpPr>
        <p:spPr/>
        <p:txBody>
          <a:bodyPr/>
          <a:lstStyle/>
          <a:p>
            <a:pPr algn="ctr"/>
            <a:r>
              <a:rPr lang="en-US" b="1" i="1" dirty="0"/>
              <a:t>Performance during Homeworking</a:t>
            </a:r>
            <a:endParaRPr lang="en-US" dirty="0"/>
          </a:p>
        </p:txBody>
      </p:sp>
      <p:sp>
        <p:nvSpPr>
          <p:cNvPr id="3" name="Content Placeholder 2">
            <a:extLst>
              <a:ext uri="{FF2B5EF4-FFF2-40B4-BE49-F238E27FC236}">
                <a16:creationId xmlns:a16="http://schemas.microsoft.com/office/drawing/2014/main" id="{4B98F385-9CDA-3547-AC81-8A6E2AD9C3A1}"/>
              </a:ext>
            </a:extLst>
          </p:cNvPr>
          <p:cNvSpPr>
            <a:spLocks noGrp="1"/>
          </p:cNvSpPr>
          <p:nvPr>
            <p:ph idx="1"/>
          </p:nvPr>
        </p:nvSpPr>
        <p:spPr/>
        <p:txBody>
          <a:bodyPr>
            <a:normAutofit fontScale="32500" lnSpcReduction="20000"/>
          </a:bodyPr>
          <a:lstStyle/>
          <a:p>
            <a:pPr marL="109728" indent="0">
              <a:buNone/>
            </a:pPr>
            <a:endParaRPr lang="en-US" sz="8000" dirty="0"/>
          </a:p>
          <a:p>
            <a:pPr marL="109728" indent="0">
              <a:buNone/>
            </a:pPr>
            <a:r>
              <a:rPr lang="en-US" sz="8000" dirty="0"/>
              <a:t>Top tips to avoid employees becoming demotivated, whilst homeworking:</a:t>
            </a:r>
          </a:p>
          <a:p>
            <a:pPr marL="109728" indent="0">
              <a:buNone/>
            </a:pPr>
            <a:endParaRPr lang="en-US" sz="8000" dirty="0"/>
          </a:p>
          <a:p>
            <a:pPr marL="566928" indent="-457200"/>
            <a:r>
              <a:rPr lang="en-US" sz="8000" b="1" dirty="0"/>
              <a:t>Distractions at home–</a:t>
            </a:r>
          </a:p>
          <a:p>
            <a:pPr marL="109728" indent="0">
              <a:buNone/>
            </a:pPr>
            <a:endParaRPr lang="en-US" sz="8000" b="1" dirty="0"/>
          </a:p>
          <a:p>
            <a:pPr marL="109728" indent="0">
              <a:buNone/>
            </a:pPr>
            <a:r>
              <a:rPr lang="en-US" sz="8000" dirty="0"/>
              <a:t>Be reasonable with employees who have children this are difficult circumstances. </a:t>
            </a:r>
          </a:p>
          <a:p>
            <a:pPr marL="109728" indent="0" algn="ctr">
              <a:buNone/>
            </a:pPr>
            <a:endParaRPr lang="en-US" sz="9000" dirty="0"/>
          </a:p>
          <a:p>
            <a:pPr marL="109728" indent="0" algn="ctr">
              <a:buNone/>
            </a:pPr>
            <a:endParaRPr lang="en-US" sz="3200" dirty="0"/>
          </a:p>
          <a:p>
            <a:pPr marL="109728" indent="0" algn="ctr">
              <a:buNone/>
            </a:pPr>
            <a:endParaRPr lang="en-US" sz="3200" dirty="0"/>
          </a:p>
          <a:p>
            <a:pPr marL="109728" indent="0" algn="ctr">
              <a:buNone/>
            </a:pPr>
            <a:endParaRPr lang="en-US" sz="3200" dirty="0"/>
          </a:p>
          <a:p>
            <a:pPr marL="109728" indent="0">
              <a:buNone/>
            </a:pPr>
            <a:r>
              <a:rPr lang="en-US" sz="3200" dirty="0"/>
              <a:t>							</a:t>
            </a:r>
          </a:p>
        </p:txBody>
      </p:sp>
      <p:grpSp>
        <p:nvGrpSpPr>
          <p:cNvPr id="4" name="Group 3">
            <a:extLst>
              <a:ext uri="{FF2B5EF4-FFF2-40B4-BE49-F238E27FC236}">
                <a16:creationId xmlns:a16="http://schemas.microsoft.com/office/drawing/2014/main" id="{FFAB70C2-6DC7-8142-BC4F-F40EC23A16DF}"/>
              </a:ext>
            </a:extLst>
          </p:cNvPr>
          <p:cNvGrpSpPr/>
          <p:nvPr/>
        </p:nvGrpSpPr>
        <p:grpSpPr>
          <a:xfrm>
            <a:off x="0" y="0"/>
            <a:ext cx="12179300" cy="6858000"/>
            <a:chOff x="0" y="0"/>
            <a:chExt cx="12179300" cy="6858000"/>
          </a:xfrm>
        </p:grpSpPr>
        <p:sp>
          <p:nvSpPr>
            <p:cNvPr id="5" name="Rectangle 4">
              <a:extLst>
                <a:ext uri="{FF2B5EF4-FFF2-40B4-BE49-F238E27FC236}">
                  <a16:creationId xmlns:a16="http://schemas.microsoft.com/office/drawing/2014/main" id="{9C397FC5-7B05-3C44-8B3A-2A221016D82D}"/>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6AB4383-226E-1A4C-8016-34ED5A5ED39C}"/>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675EAD9-179F-C64A-8687-D454B4B232FD}"/>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855F9-8719-E54C-A10E-E8C13F662241}"/>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4691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0F76A-D44A-4D46-B256-8D6AB5DC1DBB}"/>
              </a:ext>
            </a:extLst>
          </p:cNvPr>
          <p:cNvSpPr>
            <a:spLocks noGrp="1"/>
          </p:cNvSpPr>
          <p:nvPr>
            <p:ph type="title"/>
          </p:nvPr>
        </p:nvSpPr>
        <p:spPr/>
        <p:txBody>
          <a:bodyPr/>
          <a:lstStyle/>
          <a:p>
            <a:pPr algn="ctr"/>
            <a:r>
              <a:rPr lang="en-US" b="1" i="1" dirty="0"/>
              <a:t>How to support Homeworking</a:t>
            </a:r>
            <a:endParaRPr lang="en-US" dirty="0"/>
          </a:p>
        </p:txBody>
      </p:sp>
      <p:sp>
        <p:nvSpPr>
          <p:cNvPr id="3" name="Content Placeholder 2">
            <a:extLst>
              <a:ext uri="{FF2B5EF4-FFF2-40B4-BE49-F238E27FC236}">
                <a16:creationId xmlns:a16="http://schemas.microsoft.com/office/drawing/2014/main" id="{4B98F385-9CDA-3547-AC81-8A6E2AD9C3A1}"/>
              </a:ext>
            </a:extLst>
          </p:cNvPr>
          <p:cNvSpPr>
            <a:spLocks noGrp="1"/>
          </p:cNvSpPr>
          <p:nvPr>
            <p:ph idx="1"/>
          </p:nvPr>
        </p:nvSpPr>
        <p:spPr/>
        <p:txBody>
          <a:bodyPr>
            <a:normAutofit fontScale="25000" lnSpcReduction="20000"/>
          </a:bodyPr>
          <a:lstStyle/>
          <a:p>
            <a:pPr marL="109728" indent="0">
              <a:buNone/>
            </a:pPr>
            <a:endParaRPr lang="en-US" sz="8000" dirty="0"/>
          </a:p>
          <a:p>
            <a:pPr marL="109728" indent="0">
              <a:buNone/>
            </a:pPr>
            <a:endParaRPr lang="en-US" sz="8000" dirty="0"/>
          </a:p>
          <a:p>
            <a:pPr marL="566928" indent="-457200"/>
            <a:r>
              <a:rPr lang="en-US" sz="8000" dirty="0"/>
              <a:t>Provide a structure to the daily routine</a:t>
            </a:r>
          </a:p>
          <a:p>
            <a:pPr marL="566928" indent="-457200"/>
            <a:r>
              <a:rPr lang="en-US" sz="8000" dirty="0"/>
              <a:t>Provide clear expectations for employees in terms of the following:</a:t>
            </a:r>
          </a:p>
          <a:p>
            <a:pPr marL="109728" indent="0">
              <a:buNone/>
            </a:pPr>
            <a:endParaRPr lang="en-US" sz="8000" dirty="0"/>
          </a:p>
          <a:p>
            <a:pPr marL="566928" lvl="1" indent="0">
              <a:buNone/>
            </a:pPr>
            <a:r>
              <a:rPr lang="en-US" sz="7600" dirty="0"/>
              <a:t>-Basic Standards</a:t>
            </a:r>
          </a:p>
          <a:p>
            <a:pPr marL="566928" lvl="1" indent="0">
              <a:buNone/>
            </a:pPr>
            <a:r>
              <a:rPr lang="en-US" sz="7600" dirty="0"/>
              <a:t>-Expectations</a:t>
            </a:r>
          </a:p>
          <a:p>
            <a:pPr marL="566928" lvl="1" indent="0">
              <a:buNone/>
            </a:pPr>
            <a:r>
              <a:rPr lang="en-US" sz="7600" dirty="0"/>
              <a:t>-Targets</a:t>
            </a:r>
          </a:p>
          <a:p>
            <a:pPr marL="566928" indent="-457200"/>
            <a:r>
              <a:rPr lang="en-US" sz="8000" dirty="0"/>
              <a:t>Provide opportunities for remote networking with fellow employees</a:t>
            </a:r>
          </a:p>
          <a:p>
            <a:pPr marL="566928" indent="-457200"/>
            <a:r>
              <a:rPr lang="en-US" sz="8000" dirty="0"/>
              <a:t>Provide encouragement and regular feedback</a:t>
            </a:r>
          </a:p>
          <a:p>
            <a:pPr marL="566928" indent="-457200"/>
            <a:endParaRPr lang="en-US" sz="8000" dirty="0"/>
          </a:p>
          <a:p>
            <a:pPr marL="566928" indent="-457200"/>
            <a:endParaRPr lang="en-US" sz="8000" b="1" dirty="0"/>
          </a:p>
          <a:p>
            <a:pPr marL="109728" indent="0">
              <a:buNone/>
            </a:pPr>
            <a:endParaRPr lang="en-US" sz="8000" b="1" dirty="0"/>
          </a:p>
          <a:p>
            <a:pPr marL="109728" indent="0" algn="ctr">
              <a:buNone/>
            </a:pPr>
            <a:endParaRPr lang="en-US" sz="9000" dirty="0"/>
          </a:p>
          <a:p>
            <a:pPr marL="109728" indent="0" algn="ctr">
              <a:buNone/>
            </a:pPr>
            <a:endParaRPr lang="en-US" sz="3200" dirty="0"/>
          </a:p>
          <a:p>
            <a:pPr marL="109728" indent="0" algn="ctr">
              <a:buNone/>
            </a:pPr>
            <a:endParaRPr lang="en-US" sz="3200" dirty="0"/>
          </a:p>
          <a:p>
            <a:pPr marL="109728" indent="0" algn="ctr">
              <a:buNone/>
            </a:pPr>
            <a:endParaRPr lang="en-US" sz="3200" dirty="0"/>
          </a:p>
          <a:p>
            <a:pPr marL="109728" indent="0">
              <a:buNone/>
            </a:pPr>
            <a:r>
              <a:rPr lang="en-US" sz="3200" dirty="0"/>
              <a:t>							</a:t>
            </a:r>
          </a:p>
        </p:txBody>
      </p:sp>
      <p:grpSp>
        <p:nvGrpSpPr>
          <p:cNvPr id="4" name="Group 3">
            <a:extLst>
              <a:ext uri="{FF2B5EF4-FFF2-40B4-BE49-F238E27FC236}">
                <a16:creationId xmlns:a16="http://schemas.microsoft.com/office/drawing/2014/main" id="{FFAB70C2-6DC7-8142-BC4F-F40EC23A16DF}"/>
              </a:ext>
            </a:extLst>
          </p:cNvPr>
          <p:cNvGrpSpPr/>
          <p:nvPr/>
        </p:nvGrpSpPr>
        <p:grpSpPr>
          <a:xfrm>
            <a:off x="0" y="0"/>
            <a:ext cx="12179300" cy="6858000"/>
            <a:chOff x="0" y="0"/>
            <a:chExt cx="12179300" cy="6858000"/>
          </a:xfrm>
        </p:grpSpPr>
        <p:sp>
          <p:nvSpPr>
            <p:cNvPr id="5" name="Rectangle 4">
              <a:extLst>
                <a:ext uri="{FF2B5EF4-FFF2-40B4-BE49-F238E27FC236}">
                  <a16:creationId xmlns:a16="http://schemas.microsoft.com/office/drawing/2014/main" id="{9C397FC5-7B05-3C44-8B3A-2A221016D82D}"/>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6AB4383-226E-1A4C-8016-34ED5A5ED39C}"/>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675EAD9-179F-C64A-8687-D454B4B232FD}"/>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E855F9-8719-E54C-A10E-E8C13F662241}"/>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5928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E75923-38A2-5044-BFB4-E64404F7C702}"/>
              </a:ext>
            </a:extLst>
          </p:cNvPr>
          <p:cNvSpPr>
            <a:spLocks noGrp="1"/>
          </p:cNvSpPr>
          <p:nvPr>
            <p:ph type="title"/>
          </p:nvPr>
        </p:nvSpPr>
        <p:spPr>
          <a:xfrm>
            <a:off x="718149" y="528818"/>
            <a:ext cx="10755702" cy="1133475"/>
          </a:xfrm>
        </p:spPr>
        <p:txBody>
          <a:bodyPr>
            <a:normAutofit fontScale="90000"/>
          </a:bodyPr>
          <a:lstStyle/>
          <a:p>
            <a:r>
              <a:rPr lang="en-US" dirty="0"/>
              <a:t>Performance Management- Feedback</a:t>
            </a:r>
          </a:p>
        </p:txBody>
      </p:sp>
      <p:graphicFrame>
        <p:nvGraphicFramePr>
          <p:cNvPr id="5" name="Content Placeholder 4">
            <a:extLst>
              <a:ext uri="{FF2B5EF4-FFF2-40B4-BE49-F238E27FC236}">
                <a16:creationId xmlns:a16="http://schemas.microsoft.com/office/drawing/2014/main" id="{EF5F9DE5-9FAB-9042-94CA-20FACC5BD043}"/>
              </a:ext>
            </a:extLst>
          </p:cNvPr>
          <p:cNvGraphicFramePr>
            <a:graphicFrameLocks/>
          </p:cNvGraphicFramePr>
          <p:nvPr/>
        </p:nvGraphicFramePr>
        <p:xfrm>
          <a:off x="1981200" y="180321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8F841BEE-B1DB-C640-8D33-10053E3B2E44}"/>
              </a:ext>
            </a:extLst>
          </p:cNvPr>
          <p:cNvGrpSpPr/>
          <p:nvPr/>
        </p:nvGrpSpPr>
        <p:grpSpPr>
          <a:xfrm>
            <a:off x="0" y="0"/>
            <a:ext cx="12179300" cy="6858000"/>
            <a:chOff x="0" y="0"/>
            <a:chExt cx="12179300" cy="6858000"/>
          </a:xfrm>
        </p:grpSpPr>
        <p:sp>
          <p:nvSpPr>
            <p:cNvPr id="7" name="Rectangle 6">
              <a:extLst>
                <a:ext uri="{FF2B5EF4-FFF2-40B4-BE49-F238E27FC236}">
                  <a16:creationId xmlns:a16="http://schemas.microsoft.com/office/drawing/2014/main" id="{F0B197F7-AB0A-9D4B-B56F-DDCF18405F0F}"/>
                </a:ext>
              </a:extLst>
            </p:cNvPr>
            <p:cNvSpPr/>
            <p:nvPr/>
          </p:nvSpPr>
          <p:spPr>
            <a:xfrm>
              <a:off x="0" y="0"/>
              <a:ext cx="12179300"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A9166FF-7E72-8943-932F-95EE4A51F107}"/>
                </a:ext>
              </a:extLst>
            </p:cNvPr>
            <p:cNvSpPr/>
            <p:nvPr/>
          </p:nvSpPr>
          <p:spPr>
            <a:xfrm>
              <a:off x="0"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0C07F34-6A1F-B341-8077-B398C1E46B42}"/>
                </a:ext>
              </a:extLst>
            </p:cNvPr>
            <p:cNvSpPr/>
            <p:nvPr/>
          </p:nvSpPr>
          <p:spPr>
            <a:xfrm>
              <a:off x="12050346" y="0"/>
              <a:ext cx="128954"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4A38753D-B257-8040-A50C-4619E58F89B5}"/>
                </a:ext>
              </a:extLst>
            </p:cNvPr>
            <p:cNvSpPr/>
            <p:nvPr/>
          </p:nvSpPr>
          <p:spPr>
            <a:xfrm>
              <a:off x="64477" y="6682154"/>
              <a:ext cx="12114823" cy="1758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70307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{EC3263D4-C483-B448-81E8-E18177D37F07}tf10001060</Template>
  <TotalTime>1689</TotalTime>
  <Words>1295</Words>
  <Application>Microsoft Macintosh PowerPoint</Application>
  <PresentationFormat>Widescreen</PresentationFormat>
  <Paragraphs>198</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PowerPoint Presentation</vt:lpstr>
      <vt:lpstr>Main Focus Points</vt:lpstr>
      <vt:lpstr>Homeworking considerations</vt:lpstr>
      <vt:lpstr>How to ensure employee motivation during homeworking</vt:lpstr>
      <vt:lpstr>Performance during Homeworking</vt:lpstr>
      <vt:lpstr>Performance during Homeworking</vt:lpstr>
      <vt:lpstr>Performance during Homeworking</vt:lpstr>
      <vt:lpstr>How to support Homeworking</vt:lpstr>
      <vt:lpstr>Performance Management- Feedback</vt:lpstr>
      <vt:lpstr>Reasons for lack of motivation and underperformance during homeworking :</vt:lpstr>
      <vt:lpstr>What is the best way to provide feedback on poor performance?</vt:lpstr>
      <vt:lpstr>Retention of employees</vt:lpstr>
      <vt:lpstr>Recruitment of employees</vt:lpstr>
      <vt:lpstr>PowerPoint Presentation</vt:lpstr>
      <vt:lpstr>Furlough –FAQ’s</vt:lpstr>
      <vt:lpstr>Furlough –FAQ’s</vt:lpstr>
      <vt:lpstr>Furlough –FAQ’s</vt:lpstr>
      <vt:lpstr>Furlough –FAQ’s</vt:lpstr>
      <vt:lpstr>Furlough –FAQ’s</vt:lpstr>
      <vt:lpstr>Furlough –FAQ’s</vt:lpstr>
      <vt:lpstr>Furlough –FAQ’s</vt:lpstr>
      <vt:lpstr>Furlough –FAQ’s</vt:lpstr>
      <vt:lpstr>Furlough –FAQ’s</vt:lpstr>
      <vt:lpstr>The Working Time (Coronavirus) (Amendment) Regulations 2020</vt:lpstr>
      <vt:lpstr>PowerPoint Presentation</vt:lpstr>
      <vt:lpstr>Questions &amp; Answers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Kennedy</dc:creator>
  <cp:lastModifiedBy>Microsoft Office User</cp:lastModifiedBy>
  <cp:revision>110</cp:revision>
  <dcterms:created xsi:type="dcterms:W3CDTF">2019-06-24T09:55:19Z</dcterms:created>
  <dcterms:modified xsi:type="dcterms:W3CDTF">2020-04-03T09:36:05Z</dcterms:modified>
</cp:coreProperties>
</file>