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6" r:id="rId4"/>
    <p:sldMasterId id="2147483677" r:id="rId5"/>
    <p:sldMasterId id="214748367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y="5143500" cx="9144000"/>
  <p:notesSz cx="6858000" cy="9144000"/>
  <p:embeddedFontLst>
    <p:embeddedFont>
      <p:font typeface="Proxima Nova"/>
      <p:regular r:id="rId18"/>
      <p:bold r:id="rId19"/>
      <p:italic r:id="rId20"/>
      <p:boldItalic r:id="rId21"/>
    </p:embeddedFont>
    <p:embeddedFont>
      <p:font typeface="Robo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italic.fntdata"/><Relationship Id="rId22" Type="http://schemas.openxmlformats.org/officeDocument/2006/relationships/font" Target="fonts/Roboto-regular.fntdata"/><Relationship Id="rId21" Type="http://schemas.openxmlformats.org/officeDocument/2006/relationships/font" Target="fonts/ProximaNova-boldItalic.fntdata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5" Type="http://schemas.openxmlformats.org/officeDocument/2006/relationships/font" Target="fonts/Roboto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font" Target="fonts/ProximaNova-bold.fntdata"/><Relationship Id="rId18" Type="http://schemas.openxmlformats.org/officeDocument/2006/relationships/font" Target="fonts/ProximaNova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dd746195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5dd746195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5dd746195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bc2f82d5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6bc2f82d5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dd746195f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5dd746195f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5dd746195f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dd746195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dd746195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dd746195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dd746195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dd746195f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5dd746195f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dd746195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dd746195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bc2f82d51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6bc2f82d51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6bc2f82d51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bc2f82d51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bc2f82d5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dd746195f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dd746195f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Relationship Id="rId3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Master">
  <p:cSld name="Cover Mast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078" y="342901"/>
            <a:ext cx="1932805" cy="444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13485" y="3886496"/>
            <a:ext cx="1685537" cy="872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s Master">
  <p:cSld name="Contents Mast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F78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" name="Google Shape;62;p15"/>
          <p:cNvCxnSpPr/>
          <p:nvPr/>
        </p:nvCxnSpPr>
        <p:spPr>
          <a:xfrm>
            <a:off x="457200" y="958500"/>
            <a:ext cx="8229600" cy="0"/>
          </a:xfrm>
          <a:prstGeom prst="straightConnector1">
            <a:avLst/>
          </a:prstGeom>
          <a:noFill/>
          <a:ln cap="flat" cmpd="sng" w="9525">
            <a:solidFill>
              <a:srgbClr val="00ABC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" name="Google Shape;63;p15"/>
          <p:cNvCxnSpPr/>
          <p:nvPr/>
        </p:nvCxnSpPr>
        <p:spPr>
          <a:xfrm>
            <a:off x="457200" y="4428000"/>
            <a:ext cx="8229600" cy="0"/>
          </a:xfrm>
          <a:prstGeom prst="straightConnector1">
            <a:avLst/>
          </a:prstGeom>
          <a:noFill/>
          <a:ln cap="flat" cmpd="sng" w="9525">
            <a:solidFill>
              <a:srgbClr val="00ABCD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1" y="4695105"/>
            <a:ext cx="791770" cy="182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51888" y="4614140"/>
            <a:ext cx="634909" cy="328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Page">
  <p:cSld name="Title Pag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Google Shape;67;p16"/>
          <p:cNvCxnSpPr/>
          <p:nvPr/>
        </p:nvCxnSpPr>
        <p:spPr>
          <a:xfrm>
            <a:off x="457200" y="958500"/>
            <a:ext cx="8229600" cy="0"/>
          </a:xfrm>
          <a:prstGeom prst="straightConnector1">
            <a:avLst/>
          </a:prstGeom>
          <a:noFill/>
          <a:ln cap="flat" cmpd="sng" w="9525">
            <a:solidFill>
              <a:srgbClr val="003F7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16"/>
          <p:cNvCxnSpPr/>
          <p:nvPr/>
        </p:nvCxnSpPr>
        <p:spPr>
          <a:xfrm>
            <a:off x="457200" y="4428000"/>
            <a:ext cx="8229600" cy="0"/>
          </a:xfrm>
          <a:prstGeom prst="straightConnector1">
            <a:avLst/>
          </a:prstGeom>
          <a:noFill/>
          <a:ln cap="flat" cmpd="sng" w="9525">
            <a:solidFill>
              <a:srgbClr val="003F78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4695827"/>
            <a:ext cx="791777" cy="18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51888" y="4613199"/>
            <a:ext cx="634910" cy="329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Slide Master">
  <p:cSld name="Divider Slide Master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F78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32000" y="3965230"/>
            <a:ext cx="1738313" cy="899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>
            <a:off x="623888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" type="body"/>
          </p:nvPr>
        </p:nvSpPr>
        <p:spPr>
          <a:xfrm>
            <a:off x="623888" y="3442099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7" name="Google Shape;77;p18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4" name="Google Shape;84;p19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20"/>
          <p:cNvSpPr txBox="1"/>
          <p:nvPr>
            <p:ph idx="1" type="body"/>
          </p:nvPr>
        </p:nvSpPr>
        <p:spPr>
          <a:xfrm>
            <a:off x="629842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0" name="Google Shape;90;p20"/>
          <p:cNvSpPr txBox="1"/>
          <p:nvPr>
            <p:ph idx="2" type="body"/>
          </p:nvPr>
        </p:nvSpPr>
        <p:spPr>
          <a:xfrm>
            <a:off x="629842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1" name="Google Shape;91;p20"/>
          <p:cNvSpPr txBox="1"/>
          <p:nvPr>
            <p:ph idx="3" type="body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2" name="Google Shape;92;p20"/>
          <p:cNvSpPr txBox="1"/>
          <p:nvPr>
            <p:ph idx="4" type="body"/>
          </p:nvPr>
        </p:nvSpPr>
        <p:spPr>
          <a:xfrm>
            <a:off x="4629151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20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1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21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21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22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2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3"/>
          <p:cNvSpPr txBox="1"/>
          <p:nvPr>
            <p:ph idx="1" type="body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8" name="Google Shape;108;p23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9" name="Google Shape;109;p23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3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3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4"/>
          <p:cNvSpPr/>
          <p:nvPr>
            <p:ph idx="2" type="pic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24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6" name="Google Shape;116;p24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4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4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5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5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5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6"/>
          <p:cNvSpPr txBox="1"/>
          <p:nvPr>
            <p:ph type="title"/>
          </p:nvPr>
        </p:nvSpPr>
        <p:spPr>
          <a:xfrm rot="5400000">
            <a:off x="5350051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6"/>
          <p:cNvSpPr txBox="1"/>
          <p:nvPr>
            <p:ph idx="1" type="body"/>
          </p:nvPr>
        </p:nvSpPr>
        <p:spPr>
          <a:xfrm rot="5400000">
            <a:off x="1349476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8" name="Google Shape;128;p26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26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lotBox Cover Master" type="title">
  <p:cSld name="TITLE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01" y="0"/>
            <a:ext cx="9138194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983" y="462479"/>
            <a:ext cx="1344374" cy="33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7089" y="478764"/>
            <a:ext cx="1442675" cy="29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lotBox Agenda Master" type="secHead">
  <p:cSld name="SECTION_HEADER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974" y="365051"/>
            <a:ext cx="1760599" cy="440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29"/>
          <p:cNvCxnSpPr/>
          <p:nvPr/>
        </p:nvCxnSpPr>
        <p:spPr>
          <a:xfrm>
            <a:off x="530400" y="4707254"/>
            <a:ext cx="8210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42" name="Google Shape;1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9200" y="393525"/>
            <a:ext cx="2071601" cy="412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lotBox Section Break Master" type="tx">
  <p:cSld name="TITLE_AND_BOD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p30"/>
          <p:cNvSpPr/>
          <p:nvPr/>
        </p:nvSpPr>
        <p:spPr>
          <a:xfrm rot="10800000">
            <a:off x="7327500" y="2577700"/>
            <a:ext cx="1819200" cy="2565900"/>
          </a:xfrm>
          <a:prstGeom prst="rect">
            <a:avLst/>
          </a:prstGeom>
          <a:solidFill>
            <a:srgbClr val="4C7A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30"/>
          <p:cNvSpPr/>
          <p:nvPr/>
        </p:nvSpPr>
        <p:spPr>
          <a:xfrm rot="10800000">
            <a:off x="5508300" y="2577750"/>
            <a:ext cx="880500" cy="1287600"/>
          </a:xfrm>
          <a:prstGeom prst="rect">
            <a:avLst/>
          </a:prstGeom>
          <a:solidFill>
            <a:srgbClr val="8CA9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0"/>
          <p:cNvSpPr/>
          <p:nvPr/>
        </p:nvSpPr>
        <p:spPr>
          <a:xfrm rot="10800000">
            <a:off x="6391500" y="2581950"/>
            <a:ext cx="936000" cy="641700"/>
          </a:xfrm>
          <a:prstGeom prst="rect">
            <a:avLst/>
          </a:prstGeom>
          <a:solidFill>
            <a:srgbClr val="C0CF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30"/>
          <p:cNvSpPr/>
          <p:nvPr/>
        </p:nvSpPr>
        <p:spPr>
          <a:xfrm rot="10800000">
            <a:off x="5508300" y="3840100"/>
            <a:ext cx="1819200" cy="1303500"/>
          </a:xfrm>
          <a:prstGeom prst="rect">
            <a:avLst/>
          </a:prstGeom>
          <a:solidFill>
            <a:srgbClr val="668D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30"/>
          <p:cNvSpPr/>
          <p:nvPr/>
        </p:nvSpPr>
        <p:spPr>
          <a:xfrm rot="10800000">
            <a:off x="5508300" y="-5400"/>
            <a:ext cx="3635700" cy="2587200"/>
          </a:xfrm>
          <a:prstGeom prst="rect">
            <a:avLst/>
          </a:prstGeom>
          <a:solidFill>
            <a:srgbClr val="265D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0"/>
          <p:cNvSpPr/>
          <p:nvPr/>
        </p:nvSpPr>
        <p:spPr>
          <a:xfrm rot="10800000">
            <a:off x="0" y="-4050"/>
            <a:ext cx="5532000" cy="5151600"/>
          </a:xfrm>
          <a:prstGeom prst="rect">
            <a:avLst/>
          </a:prstGeom>
          <a:solidFill>
            <a:srgbClr val="003E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975" y="4269251"/>
            <a:ext cx="1527225" cy="33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lotBox Body Text Master" type="twoColTx">
  <p:cSld name="TITLE_AND_TWO_COLUMNS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974" y="365051"/>
            <a:ext cx="1760599" cy="440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31"/>
          <p:cNvCxnSpPr/>
          <p:nvPr/>
        </p:nvCxnSpPr>
        <p:spPr>
          <a:xfrm>
            <a:off x="530400" y="4707254"/>
            <a:ext cx="8210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55" name="Google Shape;15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9200" y="393525"/>
            <a:ext cx="2071601" cy="412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2"/>
          <p:cNvSpPr txBox="1"/>
          <p:nvPr/>
        </p:nvSpPr>
        <p:spPr>
          <a:xfrm>
            <a:off x="510525" y="2715225"/>
            <a:ext cx="32619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Giving data a home and you the keys.</a:t>
            </a:r>
            <a:r>
              <a:rPr lang="en" sz="4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                                     </a:t>
            </a:r>
            <a:endParaRPr sz="4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1"/>
          <p:cNvSpPr txBox="1"/>
          <p:nvPr/>
        </p:nvSpPr>
        <p:spPr>
          <a:xfrm>
            <a:off x="461800" y="910325"/>
            <a:ext cx="48291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AAC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p41"/>
          <p:cNvSpPr txBox="1"/>
          <p:nvPr/>
        </p:nvSpPr>
        <p:spPr>
          <a:xfrm>
            <a:off x="375325" y="1087050"/>
            <a:ext cx="6486900" cy="33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003E78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003E78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003E7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E7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41"/>
          <p:cNvSpPr txBox="1"/>
          <p:nvPr/>
        </p:nvSpPr>
        <p:spPr>
          <a:xfrm>
            <a:off x="3238400" y="435125"/>
            <a:ext cx="38883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0AACD"/>
                </a:solidFill>
                <a:latin typeface="Proxima Nova"/>
                <a:ea typeface="Proxima Nova"/>
                <a:cs typeface="Proxima Nova"/>
                <a:sym typeface="Proxima Nova"/>
              </a:rPr>
              <a:t>Challenges </a:t>
            </a:r>
            <a:endParaRPr b="1" sz="2400">
              <a:solidFill>
                <a:srgbClr val="1C458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5" name="Google Shape;225;p41"/>
          <p:cNvPicPr preferRelativeResize="0"/>
          <p:nvPr/>
        </p:nvPicPr>
        <p:blipFill rotWithShape="1">
          <a:blip r:embed="rId3">
            <a:alphaModFix/>
          </a:blip>
          <a:srcRect b="0" l="7110" r="7110" t="0"/>
          <a:stretch/>
        </p:blipFill>
        <p:spPr>
          <a:xfrm>
            <a:off x="2105925" y="993512"/>
            <a:ext cx="4932144" cy="363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/>
          <p:nvPr/>
        </p:nvSpPr>
        <p:spPr>
          <a:xfrm>
            <a:off x="374975" y="2005900"/>
            <a:ext cx="4788300" cy="25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“We know first hand the trauma of loss and the burden of the associated processes in dealing with death.</a:t>
            </a:r>
            <a:b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We know we can take away some of the pain for the families and those that serve them.”</a:t>
            </a:r>
            <a:endParaRPr sz="4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8" name="Google Shape;168;p33"/>
          <p:cNvSpPr txBox="1"/>
          <p:nvPr/>
        </p:nvSpPr>
        <p:spPr>
          <a:xfrm>
            <a:off x="374975" y="973000"/>
            <a:ext cx="26625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Mission</a:t>
            </a:r>
            <a:endParaRPr b="1" sz="5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/>
          <p:nvPr/>
        </p:nvSpPr>
        <p:spPr>
          <a:xfrm>
            <a:off x="461800" y="910325"/>
            <a:ext cx="48291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AACD"/>
                </a:solidFill>
                <a:latin typeface="Proxima Nova"/>
                <a:ea typeface="Proxima Nova"/>
                <a:cs typeface="Proxima Nova"/>
                <a:sym typeface="Proxima Nova"/>
              </a:rPr>
              <a:t>What is PlotBox?</a:t>
            </a:r>
            <a:endParaRPr b="1" sz="2400">
              <a:solidFill>
                <a:srgbClr val="00AAC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4" name="Google Shape;174;p34"/>
          <p:cNvSpPr txBox="1"/>
          <p:nvPr/>
        </p:nvSpPr>
        <p:spPr>
          <a:xfrm>
            <a:off x="461800" y="1539425"/>
            <a:ext cx="8014200" cy="15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3E78"/>
                </a:solidFill>
                <a:latin typeface="Proxima Nova"/>
                <a:ea typeface="Proxima Nova"/>
                <a:cs typeface="Proxima Nova"/>
                <a:sym typeface="Proxima Nova"/>
              </a:rPr>
              <a:t>PlotBox is a cloud based death care management solution that facilitates cemeteries &amp; crematoria in operating to world class standards.</a:t>
            </a:r>
            <a:br>
              <a:rPr lang="en">
                <a:solidFill>
                  <a:srgbClr val="003E78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>
              <a:solidFill>
                <a:srgbClr val="003E7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0375" y="2471550"/>
            <a:ext cx="2143500" cy="2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4"/>
          <p:cNvPicPr preferRelativeResize="0"/>
          <p:nvPr/>
        </p:nvPicPr>
        <p:blipFill rotWithShape="1">
          <a:blip r:embed="rId4">
            <a:alphaModFix/>
          </a:blip>
          <a:srcRect b="24933" l="26260" r="24937" t="19732"/>
          <a:stretch/>
        </p:blipFill>
        <p:spPr>
          <a:xfrm>
            <a:off x="4242277" y="2873225"/>
            <a:ext cx="1077550" cy="122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4"/>
          <p:cNvPicPr preferRelativeResize="0"/>
          <p:nvPr/>
        </p:nvPicPr>
        <p:blipFill rotWithShape="1">
          <a:blip r:embed="rId5">
            <a:alphaModFix/>
          </a:blip>
          <a:srcRect b="22178" l="22915" r="21463" t="22333"/>
          <a:stretch/>
        </p:blipFill>
        <p:spPr>
          <a:xfrm>
            <a:off x="6168325" y="2921738"/>
            <a:ext cx="1280124" cy="127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5"/>
          <p:cNvSpPr/>
          <p:nvPr/>
        </p:nvSpPr>
        <p:spPr>
          <a:xfrm>
            <a:off x="360300" y="227575"/>
            <a:ext cx="8548500" cy="69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0AACD"/>
                </a:solidFill>
                <a:latin typeface="Proxima Nova"/>
                <a:ea typeface="Proxima Nova"/>
                <a:cs typeface="Proxima Nova"/>
                <a:sym typeface="Proxima Nova"/>
              </a:rPr>
              <a:t>System Overview</a:t>
            </a:r>
            <a:endParaRPr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3" name="Google Shape;18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737" y="840625"/>
            <a:ext cx="6675624" cy="375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 txBox="1"/>
          <p:nvPr/>
        </p:nvSpPr>
        <p:spPr>
          <a:xfrm>
            <a:off x="438275" y="841275"/>
            <a:ext cx="48291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AACD"/>
                </a:solidFill>
                <a:latin typeface="Proxima Nova"/>
                <a:ea typeface="Proxima Nova"/>
                <a:cs typeface="Proxima Nova"/>
                <a:sym typeface="Proxima Nova"/>
              </a:rPr>
              <a:t>The Journey</a:t>
            </a:r>
            <a:endParaRPr b="1" sz="2400">
              <a:solidFill>
                <a:srgbClr val="00AAC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9" name="Google Shape;189;p36"/>
          <p:cNvSpPr txBox="1"/>
          <p:nvPr/>
        </p:nvSpPr>
        <p:spPr>
          <a:xfrm>
            <a:off x="1414625" y="3571850"/>
            <a:ext cx="7254600" cy="11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0" name="Google Shape;190;p36"/>
          <p:cNvPicPr preferRelativeResize="0"/>
          <p:nvPr/>
        </p:nvPicPr>
        <p:blipFill rotWithShape="1">
          <a:blip r:embed="rId3">
            <a:alphaModFix/>
          </a:blip>
          <a:srcRect b="3410" l="0" r="0" t="3410"/>
          <a:stretch/>
        </p:blipFill>
        <p:spPr>
          <a:xfrm>
            <a:off x="438250" y="1481875"/>
            <a:ext cx="8267475" cy="295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"/>
          <p:cNvSpPr/>
          <p:nvPr/>
        </p:nvSpPr>
        <p:spPr>
          <a:xfrm>
            <a:off x="6732650" y="3894025"/>
            <a:ext cx="1831800" cy="1046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61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7"/>
          <p:cNvSpPr txBox="1"/>
          <p:nvPr/>
        </p:nvSpPr>
        <p:spPr>
          <a:xfrm>
            <a:off x="1994700" y="391975"/>
            <a:ext cx="51546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C4587"/>
                </a:solidFill>
                <a:latin typeface="Proxima Nova"/>
                <a:ea typeface="Proxima Nova"/>
                <a:cs typeface="Proxima Nova"/>
                <a:sym typeface="Proxima Nova"/>
              </a:rPr>
              <a:t>     </a:t>
            </a:r>
            <a:r>
              <a:rPr b="1" lang="en" sz="3000">
                <a:solidFill>
                  <a:srgbClr val="1C4587"/>
                </a:solidFill>
                <a:latin typeface="Proxima Nova"/>
                <a:ea typeface="Proxima Nova"/>
                <a:cs typeface="Proxima Nova"/>
                <a:sym typeface="Proxima Nova"/>
              </a:rPr>
              <a:t>Team Plotbox 2019</a:t>
            </a:r>
            <a:endParaRPr b="1" sz="3000">
              <a:solidFill>
                <a:srgbClr val="1C458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8"/>
          <p:cNvSpPr txBox="1"/>
          <p:nvPr/>
        </p:nvSpPr>
        <p:spPr>
          <a:xfrm>
            <a:off x="374975" y="973000"/>
            <a:ext cx="35565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USA: Why and How?</a:t>
            </a:r>
            <a:endParaRPr b="1" sz="5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9"/>
          <p:cNvSpPr txBox="1"/>
          <p:nvPr/>
        </p:nvSpPr>
        <p:spPr>
          <a:xfrm>
            <a:off x="461800" y="910325"/>
            <a:ext cx="48291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AAC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39"/>
          <p:cNvSpPr txBox="1"/>
          <p:nvPr/>
        </p:nvSpPr>
        <p:spPr>
          <a:xfrm>
            <a:off x="461800" y="1100525"/>
            <a:ext cx="19440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0AACD"/>
                </a:solidFill>
                <a:latin typeface="Proxima Nova"/>
                <a:ea typeface="Proxima Nova"/>
                <a:cs typeface="Proxima Nova"/>
                <a:sym typeface="Proxima Nova"/>
              </a:rPr>
              <a:t>Why USA?</a:t>
            </a:r>
            <a:endParaRPr b="1" sz="2400">
              <a:solidFill>
                <a:srgbClr val="1C458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3">
            <a:alphaModFix/>
          </a:blip>
          <a:srcRect b="0" l="16944" r="16944" t="0"/>
          <a:stretch/>
        </p:blipFill>
        <p:spPr>
          <a:xfrm>
            <a:off x="2734777" y="459025"/>
            <a:ext cx="3555101" cy="410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0"/>
          <p:cNvSpPr txBox="1"/>
          <p:nvPr/>
        </p:nvSpPr>
        <p:spPr>
          <a:xfrm>
            <a:off x="461800" y="910325"/>
            <a:ext cx="48291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AAC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6" name="Google Shape;216;p40"/>
          <p:cNvPicPr preferRelativeResize="0"/>
          <p:nvPr/>
        </p:nvPicPr>
        <p:blipFill rotWithShape="1">
          <a:blip r:embed="rId3">
            <a:alphaModFix/>
          </a:blip>
          <a:srcRect b="0" l="0" r="0" t="1613"/>
          <a:stretch/>
        </p:blipFill>
        <p:spPr>
          <a:xfrm>
            <a:off x="1948050" y="781262"/>
            <a:ext cx="5147550" cy="370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0"/>
          <p:cNvSpPr txBox="1"/>
          <p:nvPr/>
        </p:nvSpPr>
        <p:spPr>
          <a:xfrm>
            <a:off x="461800" y="1005425"/>
            <a:ext cx="19701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0AACD"/>
                </a:solidFill>
                <a:latin typeface="Proxima Nova"/>
                <a:ea typeface="Proxima Nova"/>
                <a:cs typeface="Proxima Nova"/>
                <a:sym typeface="Proxima Nova"/>
              </a:rPr>
              <a:t>First Steps</a:t>
            </a:r>
            <a:endParaRPr b="1" sz="2400">
              <a:solidFill>
                <a:srgbClr val="1C458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